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8" r:id="rId2"/>
    <p:sldId id="257" r:id="rId3"/>
    <p:sldId id="267" r:id="rId4"/>
    <p:sldId id="259" r:id="rId5"/>
    <p:sldId id="262" r:id="rId6"/>
    <p:sldId id="263" r:id="rId7"/>
    <p:sldId id="277" r:id="rId8"/>
    <p:sldId id="261" r:id="rId9"/>
    <p:sldId id="266" r:id="rId10"/>
    <p:sldId id="276" r:id="rId11"/>
    <p:sldId id="269" r:id="rId12"/>
    <p:sldId id="270" r:id="rId13"/>
    <p:sldId id="272" r:id="rId14"/>
    <p:sldId id="273" r:id="rId15"/>
    <p:sldId id="274" r:id="rId16"/>
    <p:sldId id="268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0B5"/>
    <a:srgbClr val="D0D7D9"/>
    <a:srgbClr val="B0CEDB"/>
    <a:srgbClr val="FDF9FF"/>
    <a:srgbClr val="78A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0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53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5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1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8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64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6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0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9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4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9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03DE328-0C61-DF4C-9BA4-726E259CFCE7}"/>
              </a:ext>
            </a:extLst>
          </p:cNvPr>
          <p:cNvSpPr/>
          <p:nvPr/>
        </p:nvSpPr>
        <p:spPr>
          <a:xfrm>
            <a:off x="-8878" y="0"/>
            <a:ext cx="12200878" cy="6858000"/>
          </a:xfrm>
          <a:prstGeom prst="rect">
            <a:avLst/>
          </a:prstGeom>
          <a:solidFill>
            <a:srgbClr val="78AAC1"/>
          </a:solidFill>
          <a:ln>
            <a:solidFill>
              <a:srgbClr val="78A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A09DB10-7E2E-8D44-947F-B97F1086CBA2}"/>
              </a:ext>
            </a:extLst>
          </p:cNvPr>
          <p:cNvSpPr/>
          <p:nvPr/>
        </p:nvSpPr>
        <p:spPr>
          <a:xfrm>
            <a:off x="2853061" y="5890211"/>
            <a:ext cx="6476999" cy="511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A2DB19B4-634D-F443-84C7-C1421ED1B77D}"/>
              </a:ext>
            </a:extLst>
          </p:cNvPr>
          <p:cNvSpPr txBox="1">
            <a:spLocks/>
          </p:cNvSpPr>
          <p:nvPr/>
        </p:nvSpPr>
        <p:spPr>
          <a:xfrm>
            <a:off x="2853062" y="5963321"/>
            <a:ext cx="6476998" cy="364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Liz Oriana Rodrigues                 David Calle                 Juan Sebastian Diaz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71D05E-5A67-364D-94A4-EC2FF790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44" y="967789"/>
            <a:ext cx="8070912" cy="33707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8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22694C-647C-9C4D-8A1F-E6C8C8313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80352"/>
              </p:ext>
            </p:extLst>
          </p:nvPr>
        </p:nvGraphicFramePr>
        <p:xfrm>
          <a:off x="1" y="1453118"/>
          <a:ext cx="12191999" cy="3646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44606">
                  <a:extLst>
                    <a:ext uri="{9D8B030D-6E8A-4147-A177-3AD203B41FA5}">
                      <a16:colId xmlns:a16="http://schemas.microsoft.com/office/drawing/2014/main" val="1207548425"/>
                    </a:ext>
                  </a:extLst>
                </a:gridCol>
                <a:gridCol w="1170684">
                  <a:extLst>
                    <a:ext uri="{9D8B030D-6E8A-4147-A177-3AD203B41FA5}">
                      <a16:colId xmlns:a16="http://schemas.microsoft.com/office/drawing/2014/main" val="2109359413"/>
                    </a:ext>
                  </a:extLst>
                </a:gridCol>
                <a:gridCol w="2394639">
                  <a:extLst>
                    <a:ext uri="{9D8B030D-6E8A-4147-A177-3AD203B41FA5}">
                      <a16:colId xmlns:a16="http://schemas.microsoft.com/office/drawing/2014/main" val="2870032220"/>
                    </a:ext>
                  </a:extLst>
                </a:gridCol>
                <a:gridCol w="4641574">
                  <a:extLst>
                    <a:ext uri="{9D8B030D-6E8A-4147-A177-3AD203B41FA5}">
                      <a16:colId xmlns:a16="http://schemas.microsoft.com/office/drawing/2014/main" val="189647928"/>
                    </a:ext>
                  </a:extLst>
                </a:gridCol>
                <a:gridCol w="2640496">
                  <a:extLst>
                    <a:ext uri="{9D8B030D-6E8A-4147-A177-3AD203B41FA5}">
                      <a16:colId xmlns:a16="http://schemas.microsoft.com/office/drawing/2014/main" val="3205507468"/>
                    </a:ext>
                  </a:extLst>
                </a:gridCol>
              </a:tblGrid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Fechas  Horas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Bytes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Formato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Rangos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Ejemplos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88686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Año-Mes-Día</a:t>
                      </a:r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de enero del 1001 al 31 de diciembre de 9999</a:t>
                      </a:r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2014-10-25</a:t>
                      </a:r>
                      <a:endParaRPr lang="es-CO" sz="12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761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Año-Mes-Día Horas:Minutos:Segundos</a:t>
                      </a:r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de enero del 1001 a las 0 horas, 0 minutos y 0 segundos </a:t>
                      </a:r>
                    </a:p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 </a:t>
                      </a:r>
                    </a:p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 de diciembre del 9999 a las 23 horas, 59 minutos y 59 segundos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Hora del computador en uso.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2014-10-25 20:00:00</a:t>
                      </a:r>
                      <a:endParaRPr lang="es-CO" sz="12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44025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de enero de 1970 al año 2037</a:t>
                      </a:r>
                      <a:endParaRPr lang="es-CO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Hora de la zona horaria.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2014-10-25 20:00:00</a:t>
                      </a:r>
                      <a:endParaRPr lang="es-CO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856526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3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'HH:MM:SS'</a:t>
                      </a:r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-838 horas, 59 minutos y 59 segundos </a:t>
                      </a:r>
                    </a:p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</a:p>
                    <a:p>
                      <a:pPr algn="ctr"/>
                      <a:r>
                        <a:rPr lang="es-CO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838, 59 minutos y 59 segundos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20:00:00</a:t>
                      </a:r>
                      <a:endParaRPr lang="es-CO" sz="12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71586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1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Puede ser de 2 o 4 digitos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año 1901 al año 2155</a:t>
                      </a:r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i="1" dirty="0"/>
                        <a:t>14 o 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43537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DC72EF8-FA38-5C46-98E4-1221B444A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73785"/>
              </p:ext>
            </p:extLst>
          </p:nvPr>
        </p:nvGraphicFramePr>
        <p:xfrm>
          <a:off x="1863037" y="3967684"/>
          <a:ext cx="3869266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69266">
                  <a:extLst>
                    <a:ext uri="{9D8B030D-6E8A-4147-A177-3AD203B41FA5}">
                      <a16:colId xmlns:a16="http://schemas.microsoft.com/office/drawing/2014/main" val="15114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800" b="0" kern="12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AñoMesDiaHoraMinutoSegundo</a:t>
                      </a:r>
                      <a:endParaRPr lang="es-CO" b="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0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AñoMesDiaHoraMinuto</a:t>
                      </a:r>
                      <a:endParaRPr lang="es-CO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7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AñoMesDiaHora</a:t>
                      </a:r>
                      <a:endParaRPr lang="es-CO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0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AñoMesDia</a:t>
                      </a:r>
                      <a:endParaRPr lang="es-CO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6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AñoMes</a:t>
                      </a:r>
                      <a:endParaRPr lang="es-CO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3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Año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94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875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FBC3213-D6F2-AB46-BD57-C881AD4C8D69}"/>
              </a:ext>
            </a:extLst>
          </p:cNvPr>
          <p:cNvSpPr/>
          <p:nvPr/>
        </p:nvSpPr>
        <p:spPr>
          <a:xfrm>
            <a:off x="5372690" y="-4345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CA9697-A474-5E40-91D9-8C2F181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1" y="963669"/>
            <a:ext cx="4486656" cy="955468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335D0A-7258-F146-8BAE-9ACB59BAFE49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481E0-35AB-994B-A374-F556674752CA}"/>
              </a:ext>
            </a:extLst>
          </p:cNvPr>
          <p:cNvSpPr txBox="1"/>
          <p:nvPr/>
        </p:nvSpPr>
        <p:spPr>
          <a:xfrm>
            <a:off x="805688" y="1056682"/>
            <a:ext cx="37226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39702E-84C2-F446-8A14-518D6A28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r="10217"/>
          <a:stretch/>
        </p:blipFill>
        <p:spPr>
          <a:xfrm>
            <a:off x="805688" y="2850917"/>
            <a:ext cx="3722625" cy="265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E93E2518-0D3C-1B42-B407-8C7AA5104D2C}"/>
              </a:ext>
            </a:extLst>
          </p:cNvPr>
          <p:cNvGrpSpPr/>
          <p:nvPr/>
        </p:nvGrpSpPr>
        <p:grpSpPr>
          <a:xfrm>
            <a:off x="5723411" y="403762"/>
            <a:ext cx="5368142" cy="2479832"/>
            <a:chOff x="5673286" y="822632"/>
            <a:chExt cx="3161462" cy="1264585"/>
          </a:xfrm>
        </p:grpSpPr>
        <p:sp>
          <p:nvSpPr>
            <p:cNvPr id="47" name="Forma 46">
              <a:extLst>
                <a:ext uri="{FF2B5EF4-FFF2-40B4-BE49-F238E27FC236}">
                  <a16:creationId xmlns:a16="http://schemas.microsoft.com/office/drawing/2014/main" id="{98FBDB11-BB9B-9F43-9350-BFD8D1273971}"/>
                </a:ext>
              </a:extLst>
            </p:cNvPr>
            <p:cNvSpPr/>
            <p:nvPr/>
          </p:nvSpPr>
          <p:spPr>
            <a:xfrm>
              <a:off x="5673286" y="822632"/>
              <a:ext cx="3161462" cy="1264585"/>
            </a:xfrm>
            <a:prstGeom prst="leftRightRibbon">
              <a:avLst/>
            </a:prstGeom>
            <a:solidFill>
              <a:srgbClr val="9BB0B5"/>
            </a:solidFill>
            <a:ln w="38100"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C09F6639-0660-A74F-A705-E4A80D979D6B}"/>
                </a:ext>
              </a:extLst>
            </p:cNvPr>
            <p:cNvSpPr/>
            <p:nvPr/>
          </p:nvSpPr>
          <p:spPr>
            <a:xfrm>
              <a:off x="5917515" y="1043934"/>
              <a:ext cx="1043282" cy="619646"/>
            </a:xfrm>
            <a:custGeom>
              <a:avLst/>
              <a:gdLst>
                <a:gd name="connsiteX0" fmla="*/ 0 w 1043282"/>
                <a:gd name="connsiteY0" fmla="*/ 0 h 619646"/>
                <a:gd name="connsiteX1" fmla="*/ 1043282 w 1043282"/>
                <a:gd name="connsiteY1" fmla="*/ 0 h 619646"/>
                <a:gd name="connsiteX2" fmla="*/ 1043282 w 1043282"/>
                <a:gd name="connsiteY2" fmla="*/ 619646 h 619646"/>
                <a:gd name="connsiteX3" fmla="*/ 0 w 1043282"/>
                <a:gd name="connsiteY3" fmla="*/ 619646 h 619646"/>
                <a:gd name="connsiteX4" fmla="*/ 0 w 1043282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282" h="619646">
                  <a:moveTo>
                    <a:pt x="0" y="0"/>
                  </a:moveTo>
                  <a:lnTo>
                    <a:pt x="1043282" y="0"/>
                  </a:lnTo>
                  <a:lnTo>
                    <a:pt x="1043282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6CE842F0-450C-674A-ACCF-BD9F851F31FA}"/>
                </a:ext>
              </a:extLst>
            </p:cNvPr>
            <p:cNvSpPr/>
            <p:nvPr/>
          </p:nvSpPr>
          <p:spPr>
            <a:xfrm>
              <a:off x="7118871" y="1246267"/>
              <a:ext cx="1232970" cy="619646"/>
            </a:xfrm>
            <a:custGeom>
              <a:avLst/>
              <a:gdLst>
                <a:gd name="connsiteX0" fmla="*/ 0 w 1232970"/>
                <a:gd name="connsiteY0" fmla="*/ 0 h 619646"/>
                <a:gd name="connsiteX1" fmla="*/ 1232970 w 1232970"/>
                <a:gd name="connsiteY1" fmla="*/ 0 h 619646"/>
                <a:gd name="connsiteX2" fmla="*/ 1232970 w 1232970"/>
                <a:gd name="connsiteY2" fmla="*/ 619646 h 619646"/>
                <a:gd name="connsiteX3" fmla="*/ 0 w 1232970"/>
                <a:gd name="connsiteY3" fmla="*/ 619646 h 619646"/>
                <a:gd name="connsiteX4" fmla="*/ 0 w 1232970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970" h="619646">
                  <a:moveTo>
                    <a:pt x="0" y="0"/>
                  </a:moveTo>
                  <a:lnTo>
                    <a:pt x="1232970" y="0"/>
                  </a:lnTo>
                  <a:lnTo>
                    <a:pt x="1232970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</p:grp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7A1122E-FBC4-AA4F-BF27-6E817E8BEE38}"/>
              </a:ext>
            </a:extLst>
          </p:cNvPr>
          <p:cNvSpPr/>
          <p:nvPr/>
        </p:nvSpPr>
        <p:spPr>
          <a:xfrm>
            <a:off x="6042895" y="1008651"/>
            <a:ext cx="232396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MySQL se emparejar con </a:t>
            </a:r>
            <a:r>
              <a:rPr lang="es-CO" sz="17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casi</a:t>
            </a:r>
            <a:r>
              <a:rPr lang="es-CO" sz="17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cualquier otro idioma.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57B091E7-816F-D343-9C43-B0EAD44C6D1C}"/>
              </a:ext>
            </a:extLst>
          </p:cNvPr>
          <p:cNvSpPr/>
          <p:nvPr/>
        </p:nvSpPr>
        <p:spPr>
          <a:xfrm>
            <a:off x="8263102" y="1507021"/>
            <a:ext cx="2629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SQL funciona eficientemente con .NET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6823E49C-72E6-A647-AF38-0EE4FCA1D5FA}"/>
              </a:ext>
            </a:extLst>
          </p:cNvPr>
          <p:cNvSpPr/>
          <p:nvPr/>
        </p:nvSpPr>
        <p:spPr>
          <a:xfrm>
            <a:off x="8407482" y="5507757"/>
            <a:ext cx="2350775" cy="1204957"/>
          </a:xfrm>
          <a:prstGeom prst="round2Same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43737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FBC3213-D6F2-AB46-BD57-C881AD4C8D69}"/>
              </a:ext>
            </a:extLst>
          </p:cNvPr>
          <p:cNvSpPr/>
          <p:nvPr/>
        </p:nvSpPr>
        <p:spPr>
          <a:xfrm>
            <a:off x="5372690" y="-4345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CA9697-A474-5E40-91D9-8C2F181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1" y="963669"/>
            <a:ext cx="4486656" cy="955468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335D0A-7258-F146-8BAE-9ACB59BAFE49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481E0-35AB-994B-A374-F556674752CA}"/>
              </a:ext>
            </a:extLst>
          </p:cNvPr>
          <p:cNvSpPr txBox="1"/>
          <p:nvPr/>
        </p:nvSpPr>
        <p:spPr>
          <a:xfrm>
            <a:off x="805688" y="1056682"/>
            <a:ext cx="37226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39702E-84C2-F446-8A14-518D6A28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r="10217"/>
          <a:stretch/>
        </p:blipFill>
        <p:spPr>
          <a:xfrm>
            <a:off x="805688" y="2850917"/>
            <a:ext cx="3722625" cy="265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13427F80-017A-0A45-A535-1D2447D82312}"/>
              </a:ext>
            </a:extLst>
          </p:cNvPr>
          <p:cNvGrpSpPr/>
          <p:nvPr/>
        </p:nvGrpSpPr>
        <p:grpSpPr>
          <a:xfrm>
            <a:off x="6590309" y="1935676"/>
            <a:ext cx="5368142" cy="2479832"/>
            <a:chOff x="5673286" y="822632"/>
            <a:chExt cx="3161462" cy="1264585"/>
          </a:xfrm>
        </p:grpSpPr>
        <p:sp>
          <p:nvSpPr>
            <p:cNvPr id="14" name="Forma 13">
              <a:extLst>
                <a:ext uri="{FF2B5EF4-FFF2-40B4-BE49-F238E27FC236}">
                  <a16:creationId xmlns:a16="http://schemas.microsoft.com/office/drawing/2014/main" id="{750D829C-FF7B-FC42-BD6B-7F4D8CACB761}"/>
                </a:ext>
              </a:extLst>
            </p:cNvPr>
            <p:cNvSpPr/>
            <p:nvPr/>
          </p:nvSpPr>
          <p:spPr>
            <a:xfrm>
              <a:off x="5673286" y="822632"/>
              <a:ext cx="3161462" cy="1264585"/>
            </a:xfrm>
            <a:prstGeom prst="leftRightRibbon">
              <a:avLst/>
            </a:prstGeom>
            <a:solidFill>
              <a:srgbClr val="9BB0B5"/>
            </a:solidFill>
            <a:ln w="38100"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6595E511-F59A-1B4E-9CFA-3E76652A7AA7}"/>
                </a:ext>
              </a:extLst>
            </p:cNvPr>
            <p:cNvSpPr/>
            <p:nvPr/>
          </p:nvSpPr>
          <p:spPr>
            <a:xfrm>
              <a:off x="5917515" y="1043934"/>
              <a:ext cx="1043282" cy="619646"/>
            </a:xfrm>
            <a:custGeom>
              <a:avLst/>
              <a:gdLst>
                <a:gd name="connsiteX0" fmla="*/ 0 w 1043282"/>
                <a:gd name="connsiteY0" fmla="*/ 0 h 619646"/>
                <a:gd name="connsiteX1" fmla="*/ 1043282 w 1043282"/>
                <a:gd name="connsiteY1" fmla="*/ 0 h 619646"/>
                <a:gd name="connsiteX2" fmla="*/ 1043282 w 1043282"/>
                <a:gd name="connsiteY2" fmla="*/ 619646 h 619646"/>
                <a:gd name="connsiteX3" fmla="*/ 0 w 1043282"/>
                <a:gd name="connsiteY3" fmla="*/ 619646 h 619646"/>
                <a:gd name="connsiteX4" fmla="*/ 0 w 1043282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282" h="619646">
                  <a:moveTo>
                    <a:pt x="0" y="0"/>
                  </a:moveTo>
                  <a:lnTo>
                    <a:pt x="1043282" y="0"/>
                  </a:lnTo>
                  <a:lnTo>
                    <a:pt x="1043282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E8E61652-B971-EC4F-9811-A2CD7B2C4146}"/>
                </a:ext>
              </a:extLst>
            </p:cNvPr>
            <p:cNvSpPr/>
            <p:nvPr/>
          </p:nvSpPr>
          <p:spPr>
            <a:xfrm>
              <a:off x="7118871" y="1246267"/>
              <a:ext cx="1232970" cy="619646"/>
            </a:xfrm>
            <a:custGeom>
              <a:avLst/>
              <a:gdLst>
                <a:gd name="connsiteX0" fmla="*/ 0 w 1232970"/>
                <a:gd name="connsiteY0" fmla="*/ 0 h 619646"/>
                <a:gd name="connsiteX1" fmla="*/ 1232970 w 1232970"/>
                <a:gd name="connsiteY1" fmla="*/ 0 h 619646"/>
                <a:gd name="connsiteX2" fmla="*/ 1232970 w 1232970"/>
                <a:gd name="connsiteY2" fmla="*/ 619646 h 619646"/>
                <a:gd name="connsiteX3" fmla="*/ 0 w 1232970"/>
                <a:gd name="connsiteY3" fmla="*/ 619646 h 619646"/>
                <a:gd name="connsiteX4" fmla="*/ 0 w 1232970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970" h="619646">
                  <a:moveTo>
                    <a:pt x="0" y="0"/>
                  </a:moveTo>
                  <a:lnTo>
                    <a:pt x="1232970" y="0"/>
                  </a:lnTo>
                  <a:lnTo>
                    <a:pt x="1232970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99B061C2-876D-234A-810E-0D52DF272E5F}"/>
              </a:ext>
            </a:extLst>
          </p:cNvPr>
          <p:cNvSpPr/>
          <p:nvPr/>
        </p:nvSpPr>
        <p:spPr>
          <a:xfrm>
            <a:off x="7111042" y="2595030"/>
            <a:ext cx="2209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SELECT age</a:t>
            </a:r>
            <a:endParaRPr lang="es-CO" sz="1400" dirty="0">
              <a:latin typeface="Courier New" panose="02070309020205020404" pitchFamily="49" charset="0"/>
              <a:ea typeface="Ebrima" panose="02000000000000000000" pitchFamily="2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FROM person</a:t>
            </a: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ORDER BY age ASC</a:t>
            </a:r>
            <a:endParaRPr lang="es-CO" sz="1400" dirty="0">
              <a:latin typeface="Courier New" panose="02070309020205020404" pitchFamily="49" charset="0"/>
              <a:ea typeface="Ebrima" panose="02000000000000000000" pitchFamily="2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LIMIT 1 OFFSET 2. </a:t>
            </a:r>
            <a:r>
              <a:rPr lang="en-US" sz="1400" dirty="0">
                <a:solidFill>
                  <a:srgbClr val="2125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          </a:t>
            </a:r>
            <a:endParaRPr lang="es-CO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FA4E24A-3709-3945-8224-11517CEC93B1}"/>
              </a:ext>
            </a:extLst>
          </p:cNvPr>
          <p:cNvSpPr/>
          <p:nvPr/>
        </p:nvSpPr>
        <p:spPr>
          <a:xfrm>
            <a:off x="9155467" y="3225146"/>
            <a:ext cx="27673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SELECT TOP 3 WITH TIES *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FROM person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212529"/>
                </a:solidFill>
                <a:latin typeface="Courier New" panose="02070309020205020404" pitchFamily="49" charset="0"/>
                <a:ea typeface="Ebrima" panose="02000000000000000000" pitchFamily="2" charset="0"/>
                <a:cs typeface="Courier New" panose="02070309020205020404" pitchFamily="49" charset="0"/>
              </a:rPr>
              <a:t>ORDER BY age ASC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997AF7-EB4D-504E-BD88-3AD4CF7A008B}"/>
              </a:ext>
            </a:extLst>
          </p:cNvPr>
          <p:cNvSpPr/>
          <p:nvPr/>
        </p:nvSpPr>
        <p:spPr>
          <a:xfrm>
            <a:off x="9274380" y="285091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rgbClr val="2125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SQL Server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232718-8C41-8344-9FAB-3477352B6CD0}"/>
              </a:ext>
            </a:extLst>
          </p:cNvPr>
          <p:cNvSpPr/>
          <p:nvPr/>
        </p:nvSpPr>
        <p:spPr>
          <a:xfrm>
            <a:off x="8062937" y="2369646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MySQL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BA507D-C60C-4C47-9105-C4DC19CEDBCB}"/>
              </a:ext>
            </a:extLst>
          </p:cNvPr>
          <p:cNvGrpSpPr/>
          <p:nvPr/>
        </p:nvGrpSpPr>
        <p:grpSpPr>
          <a:xfrm>
            <a:off x="5599232" y="-178544"/>
            <a:ext cx="3081528" cy="1971555"/>
            <a:chOff x="5457115" y="4491"/>
            <a:chExt cx="4220133" cy="2800275"/>
          </a:xfrm>
        </p:grpSpPr>
        <p:pic>
          <p:nvPicPr>
            <p:cNvPr id="24" name="Imagen 23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6536F71E-AFE5-BA4A-8B35-3BD6F5BF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7FFF4B08-D9A3-2641-9E90-704AC4382F4C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dondear rectángulo de esquina diagonal 25">
              <a:extLst>
                <a:ext uri="{FF2B5EF4-FFF2-40B4-BE49-F238E27FC236}">
                  <a16:creationId xmlns:a16="http://schemas.microsoft.com/office/drawing/2014/main" id="{4471C81B-BB20-EC4B-B2D2-6BCF1F8D1A76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dondear rectángulo de esquina diagonal 26">
              <a:extLst>
                <a:ext uri="{FF2B5EF4-FFF2-40B4-BE49-F238E27FC236}">
                  <a16:creationId xmlns:a16="http://schemas.microsoft.com/office/drawing/2014/main" id="{D62C5ADD-2B3B-1F40-BDB1-138BC09B9985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Proceso alternativo 27">
              <a:extLst>
                <a:ext uri="{FF2B5EF4-FFF2-40B4-BE49-F238E27FC236}">
                  <a16:creationId xmlns:a16="http://schemas.microsoft.com/office/drawing/2014/main" id="{47DEFD20-1146-834B-9382-D29091652258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DA39630-E7BD-0140-8FB0-53852C444980}"/>
              </a:ext>
            </a:extLst>
          </p:cNvPr>
          <p:cNvSpPr txBox="1"/>
          <p:nvPr/>
        </p:nvSpPr>
        <p:spPr>
          <a:xfrm rot="394415">
            <a:off x="6508252" y="5672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Entorno</a:t>
            </a:r>
          </a:p>
        </p:txBody>
      </p:sp>
    </p:spTree>
    <p:extLst>
      <p:ext uri="{BB962C8B-B14F-4D97-AF65-F5344CB8AC3E}">
        <p14:creationId xmlns:p14="http://schemas.microsoft.com/office/powerpoint/2010/main" val="52171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FBC3213-D6F2-AB46-BD57-C881AD4C8D69}"/>
              </a:ext>
            </a:extLst>
          </p:cNvPr>
          <p:cNvSpPr/>
          <p:nvPr/>
        </p:nvSpPr>
        <p:spPr>
          <a:xfrm>
            <a:off x="5372690" y="-4345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CA9697-A474-5E40-91D9-8C2F181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1" y="963669"/>
            <a:ext cx="4486656" cy="955468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335D0A-7258-F146-8BAE-9ACB59BAFE49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481E0-35AB-994B-A374-F556674752CA}"/>
              </a:ext>
            </a:extLst>
          </p:cNvPr>
          <p:cNvSpPr txBox="1"/>
          <p:nvPr/>
        </p:nvSpPr>
        <p:spPr>
          <a:xfrm>
            <a:off x="805688" y="1056682"/>
            <a:ext cx="37226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39702E-84C2-F446-8A14-518D6A28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r="10217"/>
          <a:stretch/>
        </p:blipFill>
        <p:spPr>
          <a:xfrm>
            <a:off x="805688" y="2850917"/>
            <a:ext cx="3722625" cy="265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ABBA507D-C60C-4C47-9105-C4DC19CEDBCB}"/>
              </a:ext>
            </a:extLst>
          </p:cNvPr>
          <p:cNvGrpSpPr/>
          <p:nvPr/>
        </p:nvGrpSpPr>
        <p:grpSpPr>
          <a:xfrm>
            <a:off x="5599232" y="-178544"/>
            <a:ext cx="3081528" cy="1971555"/>
            <a:chOff x="5457115" y="4491"/>
            <a:chExt cx="4220133" cy="2800275"/>
          </a:xfrm>
        </p:grpSpPr>
        <p:pic>
          <p:nvPicPr>
            <p:cNvPr id="24" name="Imagen 23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6536F71E-AFE5-BA4A-8B35-3BD6F5BF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7FFF4B08-D9A3-2641-9E90-704AC4382F4C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dondear rectángulo de esquina diagonal 25">
              <a:extLst>
                <a:ext uri="{FF2B5EF4-FFF2-40B4-BE49-F238E27FC236}">
                  <a16:creationId xmlns:a16="http://schemas.microsoft.com/office/drawing/2014/main" id="{4471C81B-BB20-EC4B-B2D2-6BCF1F8D1A76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dondear rectángulo de esquina diagonal 26">
              <a:extLst>
                <a:ext uri="{FF2B5EF4-FFF2-40B4-BE49-F238E27FC236}">
                  <a16:creationId xmlns:a16="http://schemas.microsoft.com/office/drawing/2014/main" id="{D62C5ADD-2B3B-1F40-BDB1-138BC09B9985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Proceso alternativo 27">
              <a:extLst>
                <a:ext uri="{FF2B5EF4-FFF2-40B4-BE49-F238E27FC236}">
                  <a16:creationId xmlns:a16="http://schemas.microsoft.com/office/drawing/2014/main" id="{47DEFD20-1146-834B-9382-D29091652258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DA39630-E7BD-0140-8FB0-53852C444980}"/>
              </a:ext>
            </a:extLst>
          </p:cNvPr>
          <p:cNvSpPr txBox="1"/>
          <p:nvPr/>
        </p:nvSpPr>
        <p:spPr>
          <a:xfrm rot="394415">
            <a:off x="6508252" y="5672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Entorno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948CD9B-6998-4B45-B7FF-B049BB5F0823}"/>
              </a:ext>
            </a:extLst>
          </p:cNvPr>
          <p:cNvGrpSpPr/>
          <p:nvPr/>
        </p:nvGrpSpPr>
        <p:grpSpPr>
          <a:xfrm>
            <a:off x="8887968" y="879362"/>
            <a:ext cx="3081528" cy="1971555"/>
            <a:chOff x="5457115" y="4491"/>
            <a:chExt cx="4220133" cy="2800275"/>
          </a:xfrm>
        </p:grpSpPr>
        <p:pic>
          <p:nvPicPr>
            <p:cNvPr id="30" name="Imagen 29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7667280F-2F2F-F24C-B30B-CC5B59C4B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9810451-AF05-E345-9355-0172D2178C51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dondear rectángulo de esquina diagonal 31">
              <a:extLst>
                <a:ext uri="{FF2B5EF4-FFF2-40B4-BE49-F238E27FC236}">
                  <a16:creationId xmlns:a16="http://schemas.microsoft.com/office/drawing/2014/main" id="{06933F3A-2A2F-714C-B686-039CDCFDF87D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dondear rectángulo de esquina diagonal 32">
              <a:extLst>
                <a:ext uri="{FF2B5EF4-FFF2-40B4-BE49-F238E27FC236}">
                  <a16:creationId xmlns:a16="http://schemas.microsoft.com/office/drawing/2014/main" id="{6E39B05F-6B7C-F649-B7D3-3D675F32C7FE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Proceso alternativo 33">
              <a:extLst>
                <a:ext uri="{FF2B5EF4-FFF2-40B4-BE49-F238E27FC236}">
                  <a16:creationId xmlns:a16="http://schemas.microsoft.com/office/drawing/2014/main" id="{87006F2F-CB7B-EA49-81AB-E69131303AB3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C891131-0ED3-B94E-B858-8D041941C3ED}"/>
              </a:ext>
            </a:extLst>
          </p:cNvPr>
          <p:cNvSpPr txBox="1"/>
          <p:nvPr/>
        </p:nvSpPr>
        <p:spPr>
          <a:xfrm rot="425053">
            <a:off x="9821998" y="16439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Sintaxis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42D24B56-907E-584F-B620-E583E965ABC1}"/>
              </a:ext>
            </a:extLst>
          </p:cNvPr>
          <p:cNvGrpSpPr/>
          <p:nvPr/>
        </p:nvGrpSpPr>
        <p:grpSpPr>
          <a:xfrm>
            <a:off x="5573083" y="2328514"/>
            <a:ext cx="5368142" cy="2479832"/>
            <a:chOff x="5673286" y="822632"/>
            <a:chExt cx="3161462" cy="1264585"/>
          </a:xfrm>
        </p:grpSpPr>
        <p:sp>
          <p:nvSpPr>
            <p:cNvPr id="37" name="Forma 36">
              <a:extLst>
                <a:ext uri="{FF2B5EF4-FFF2-40B4-BE49-F238E27FC236}">
                  <a16:creationId xmlns:a16="http://schemas.microsoft.com/office/drawing/2014/main" id="{0332A95F-2779-6249-B3B0-7214D1D68C05}"/>
                </a:ext>
              </a:extLst>
            </p:cNvPr>
            <p:cNvSpPr/>
            <p:nvPr/>
          </p:nvSpPr>
          <p:spPr>
            <a:xfrm>
              <a:off x="5673286" y="822632"/>
              <a:ext cx="3161462" cy="1264585"/>
            </a:xfrm>
            <a:prstGeom prst="leftRightRibbon">
              <a:avLst/>
            </a:prstGeom>
            <a:solidFill>
              <a:srgbClr val="9BB0B5"/>
            </a:solidFill>
            <a:ln w="38100"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14B35E7C-A2CF-F14F-B320-773E26CB6C88}"/>
                </a:ext>
              </a:extLst>
            </p:cNvPr>
            <p:cNvSpPr/>
            <p:nvPr/>
          </p:nvSpPr>
          <p:spPr>
            <a:xfrm>
              <a:off x="5917515" y="1043934"/>
              <a:ext cx="1043282" cy="619646"/>
            </a:xfrm>
            <a:custGeom>
              <a:avLst/>
              <a:gdLst>
                <a:gd name="connsiteX0" fmla="*/ 0 w 1043282"/>
                <a:gd name="connsiteY0" fmla="*/ 0 h 619646"/>
                <a:gd name="connsiteX1" fmla="*/ 1043282 w 1043282"/>
                <a:gd name="connsiteY1" fmla="*/ 0 h 619646"/>
                <a:gd name="connsiteX2" fmla="*/ 1043282 w 1043282"/>
                <a:gd name="connsiteY2" fmla="*/ 619646 h 619646"/>
                <a:gd name="connsiteX3" fmla="*/ 0 w 1043282"/>
                <a:gd name="connsiteY3" fmla="*/ 619646 h 619646"/>
                <a:gd name="connsiteX4" fmla="*/ 0 w 1043282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282" h="619646">
                  <a:moveTo>
                    <a:pt x="0" y="0"/>
                  </a:moveTo>
                  <a:lnTo>
                    <a:pt x="1043282" y="0"/>
                  </a:lnTo>
                  <a:lnTo>
                    <a:pt x="1043282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A9AE8021-4F94-8449-B198-E23302F41700}"/>
                </a:ext>
              </a:extLst>
            </p:cNvPr>
            <p:cNvSpPr/>
            <p:nvPr/>
          </p:nvSpPr>
          <p:spPr>
            <a:xfrm>
              <a:off x="7118871" y="1246267"/>
              <a:ext cx="1232970" cy="619646"/>
            </a:xfrm>
            <a:custGeom>
              <a:avLst/>
              <a:gdLst>
                <a:gd name="connsiteX0" fmla="*/ 0 w 1232970"/>
                <a:gd name="connsiteY0" fmla="*/ 0 h 619646"/>
                <a:gd name="connsiteX1" fmla="*/ 1232970 w 1232970"/>
                <a:gd name="connsiteY1" fmla="*/ 0 h 619646"/>
                <a:gd name="connsiteX2" fmla="*/ 1232970 w 1232970"/>
                <a:gd name="connsiteY2" fmla="*/ 619646 h 619646"/>
                <a:gd name="connsiteX3" fmla="*/ 0 w 1232970"/>
                <a:gd name="connsiteY3" fmla="*/ 619646 h 619646"/>
                <a:gd name="connsiteX4" fmla="*/ 0 w 1232970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970" h="619646">
                  <a:moveTo>
                    <a:pt x="0" y="0"/>
                  </a:moveTo>
                  <a:lnTo>
                    <a:pt x="1232970" y="0"/>
                  </a:lnTo>
                  <a:lnTo>
                    <a:pt x="1232970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18119B1-6B9A-B741-9411-2DBBAC26A8A3}"/>
              </a:ext>
            </a:extLst>
          </p:cNvPr>
          <p:cNvSpPr/>
          <p:nvPr/>
        </p:nvSpPr>
        <p:spPr>
          <a:xfrm>
            <a:off x="5671860" y="3046876"/>
            <a:ext cx="2635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MySQL puede usar diferentes motores.</a:t>
            </a:r>
            <a:endParaRPr lang="es-CO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4BD533-8D3B-AA4A-926B-4C2DC6B742FB}"/>
              </a:ext>
            </a:extLst>
          </p:cNvPr>
          <p:cNvSpPr/>
          <p:nvPr/>
        </p:nvSpPr>
        <p:spPr>
          <a:xfrm>
            <a:off x="8257154" y="3305380"/>
            <a:ext cx="2208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SQL Server usa un único motor de </a:t>
            </a:r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almacenamiento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09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FBC3213-D6F2-AB46-BD57-C881AD4C8D69}"/>
              </a:ext>
            </a:extLst>
          </p:cNvPr>
          <p:cNvSpPr/>
          <p:nvPr/>
        </p:nvSpPr>
        <p:spPr>
          <a:xfrm>
            <a:off x="5372690" y="-4345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71516719-D395-9F46-A24F-10FB2A20B8D1}"/>
              </a:ext>
            </a:extLst>
          </p:cNvPr>
          <p:cNvGrpSpPr/>
          <p:nvPr/>
        </p:nvGrpSpPr>
        <p:grpSpPr>
          <a:xfrm>
            <a:off x="6201425" y="3557270"/>
            <a:ext cx="5368142" cy="2479832"/>
            <a:chOff x="5673286" y="822632"/>
            <a:chExt cx="3161462" cy="1264585"/>
          </a:xfrm>
        </p:grpSpPr>
        <p:sp>
          <p:nvSpPr>
            <p:cNvPr id="59" name="Forma 58">
              <a:extLst>
                <a:ext uri="{FF2B5EF4-FFF2-40B4-BE49-F238E27FC236}">
                  <a16:creationId xmlns:a16="http://schemas.microsoft.com/office/drawing/2014/main" id="{849F31F4-ABC4-4741-98D2-BF65D63963D7}"/>
                </a:ext>
              </a:extLst>
            </p:cNvPr>
            <p:cNvSpPr/>
            <p:nvPr/>
          </p:nvSpPr>
          <p:spPr>
            <a:xfrm>
              <a:off x="5673286" y="822632"/>
              <a:ext cx="3161462" cy="1264585"/>
            </a:xfrm>
            <a:prstGeom prst="leftRightRibbon">
              <a:avLst/>
            </a:prstGeom>
            <a:solidFill>
              <a:srgbClr val="9BB0B5"/>
            </a:solidFill>
            <a:ln w="38100"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EDA36415-BFF7-7849-8CF1-86E7299F04F0}"/>
                </a:ext>
              </a:extLst>
            </p:cNvPr>
            <p:cNvSpPr/>
            <p:nvPr/>
          </p:nvSpPr>
          <p:spPr>
            <a:xfrm>
              <a:off x="5917515" y="1043934"/>
              <a:ext cx="1043282" cy="619646"/>
            </a:xfrm>
            <a:custGeom>
              <a:avLst/>
              <a:gdLst>
                <a:gd name="connsiteX0" fmla="*/ 0 w 1043282"/>
                <a:gd name="connsiteY0" fmla="*/ 0 h 619646"/>
                <a:gd name="connsiteX1" fmla="*/ 1043282 w 1043282"/>
                <a:gd name="connsiteY1" fmla="*/ 0 h 619646"/>
                <a:gd name="connsiteX2" fmla="*/ 1043282 w 1043282"/>
                <a:gd name="connsiteY2" fmla="*/ 619646 h 619646"/>
                <a:gd name="connsiteX3" fmla="*/ 0 w 1043282"/>
                <a:gd name="connsiteY3" fmla="*/ 619646 h 619646"/>
                <a:gd name="connsiteX4" fmla="*/ 0 w 1043282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282" h="619646">
                  <a:moveTo>
                    <a:pt x="0" y="0"/>
                  </a:moveTo>
                  <a:lnTo>
                    <a:pt x="1043282" y="0"/>
                  </a:lnTo>
                  <a:lnTo>
                    <a:pt x="1043282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16C72416-4EC4-AA47-8E17-63E27CF5282C}"/>
                </a:ext>
              </a:extLst>
            </p:cNvPr>
            <p:cNvSpPr/>
            <p:nvPr/>
          </p:nvSpPr>
          <p:spPr>
            <a:xfrm>
              <a:off x="7118871" y="1246267"/>
              <a:ext cx="1232970" cy="619646"/>
            </a:xfrm>
            <a:custGeom>
              <a:avLst/>
              <a:gdLst>
                <a:gd name="connsiteX0" fmla="*/ 0 w 1232970"/>
                <a:gd name="connsiteY0" fmla="*/ 0 h 619646"/>
                <a:gd name="connsiteX1" fmla="*/ 1232970 w 1232970"/>
                <a:gd name="connsiteY1" fmla="*/ 0 h 619646"/>
                <a:gd name="connsiteX2" fmla="*/ 1232970 w 1232970"/>
                <a:gd name="connsiteY2" fmla="*/ 619646 h 619646"/>
                <a:gd name="connsiteX3" fmla="*/ 0 w 1232970"/>
                <a:gd name="connsiteY3" fmla="*/ 619646 h 619646"/>
                <a:gd name="connsiteX4" fmla="*/ 0 w 1232970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970" h="619646">
                  <a:moveTo>
                    <a:pt x="0" y="0"/>
                  </a:moveTo>
                  <a:lnTo>
                    <a:pt x="1232970" y="0"/>
                  </a:lnTo>
                  <a:lnTo>
                    <a:pt x="1232970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CCA9697-A474-5E40-91D9-8C2F181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1" y="963669"/>
            <a:ext cx="4486656" cy="955468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335D0A-7258-F146-8BAE-9ACB59BAFE49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481E0-35AB-994B-A374-F556674752CA}"/>
              </a:ext>
            </a:extLst>
          </p:cNvPr>
          <p:cNvSpPr txBox="1"/>
          <p:nvPr/>
        </p:nvSpPr>
        <p:spPr>
          <a:xfrm>
            <a:off x="805688" y="1056682"/>
            <a:ext cx="37226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39702E-84C2-F446-8A14-518D6A28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r="10217"/>
          <a:stretch/>
        </p:blipFill>
        <p:spPr>
          <a:xfrm>
            <a:off x="805688" y="2850917"/>
            <a:ext cx="3722625" cy="265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2948CD9B-6998-4B45-B7FF-B049BB5F0823}"/>
              </a:ext>
            </a:extLst>
          </p:cNvPr>
          <p:cNvGrpSpPr/>
          <p:nvPr/>
        </p:nvGrpSpPr>
        <p:grpSpPr>
          <a:xfrm>
            <a:off x="8887968" y="879362"/>
            <a:ext cx="3081528" cy="1971555"/>
            <a:chOff x="5457115" y="4491"/>
            <a:chExt cx="4220133" cy="2800275"/>
          </a:xfrm>
        </p:grpSpPr>
        <p:pic>
          <p:nvPicPr>
            <p:cNvPr id="30" name="Imagen 29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7667280F-2F2F-F24C-B30B-CC5B59C4B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9810451-AF05-E345-9355-0172D2178C51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dondear rectángulo de esquina diagonal 31">
              <a:extLst>
                <a:ext uri="{FF2B5EF4-FFF2-40B4-BE49-F238E27FC236}">
                  <a16:creationId xmlns:a16="http://schemas.microsoft.com/office/drawing/2014/main" id="{06933F3A-2A2F-714C-B686-039CDCFDF87D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dondear rectángulo de esquina diagonal 32">
              <a:extLst>
                <a:ext uri="{FF2B5EF4-FFF2-40B4-BE49-F238E27FC236}">
                  <a16:creationId xmlns:a16="http://schemas.microsoft.com/office/drawing/2014/main" id="{6E39B05F-6B7C-F649-B7D3-3D675F32C7FE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Proceso alternativo 33">
              <a:extLst>
                <a:ext uri="{FF2B5EF4-FFF2-40B4-BE49-F238E27FC236}">
                  <a16:creationId xmlns:a16="http://schemas.microsoft.com/office/drawing/2014/main" id="{87006F2F-CB7B-EA49-81AB-E69131303AB3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C891131-0ED3-B94E-B858-8D041941C3ED}"/>
              </a:ext>
            </a:extLst>
          </p:cNvPr>
          <p:cNvSpPr txBox="1"/>
          <p:nvPr/>
        </p:nvSpPr>
        <p:spPr>
          <a:xfrm rot="425053">
            <a:off x="9821998" y="16439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Sintaxis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271B8CA-45BD-5B4E-9F42-D3533B8FDDDE}"/>
              </a:ext>
            </a:extLst>
          </p:cNvPr>
          <p:cNvGrpSpPr/>
          <p:nvPr/>
        </p:nvGrpSpPr>
        <p:grpSpPr>
          <a:xfrm>
            <a:off x="5663910" y="1681297"/>
            <a:ext cx="3081528" cy="1971555"/>
            <a:chOff x="5457115" y="4491"/>
            <a:chExt cx="4220133" cy="2800275"/>
          </a:xfrm>
        </p:grpSpPr>
        <p:pic>
          <p:nvPicPr>
            <p:cNvPr id="41" name="Imagen 40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3CB0616A-E49A-1D4B-A1A2-2080A4CC8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B3F52B0-1FD9-294C-86BA-1FA4CBD3B751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dondear rectángulo de esquina diagonal 42">
              <a:extLst>
                <a:ext uri="{FF2B5EF4-FFF2-40B4-BE49-F238E27FC236}">
                  <a16:creationId xmlns:a16="http://schemas.microsoft.com/office/drawing/2014/main" id="{9393079C-24E0-7D48-8418-F3A775FCA7EB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dondear rectángulo de esquina diagonal 43">
              <a:extLst>
                <a:ext uri="{FF2B5EF4-FFF2-40B4-BE49-F238E27FC236}">
                  <a16:creationId xmlns:a16="http://schemas.microsoft.com/office/drawing/2014/main" id="{B345B715-F8ED-754B-8F98-912E927D6506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Proceso alternativo 44">
              <a:extLst>
                <a:ext uri="{FF2B5EF4-FFF2-40B4-BE49-F238E27FC236}">
                  <a16:creationId xmlns:a16="http://schemas.microsoft.com/office/drawing/2014/main" id="{B55CD575-AAAD-EF4D-9EDF-DA58C44EA342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D184046-E054-F740-A244-4ED3A7FFE487}"/>
              </a:ext>
            </a:extLst>
          </p:cNvPr>
          <p:cNvSpPr txBox="1"/>
          <p:nvPr/>
        </p:nvSpPr>
        <p:spPr>
          <a:xfrm rot="375146">
            <a:off x="5981358" y="2491817"/>
            <a:ext cx="2571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Almacenamiento de Datos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D4B6D70-EADF-1D4E-991E-B43D10AAA3EF}"/>
              </a:ext>
            </a:extLst>
          </p:cNvPr>
          <p:cNvGrpSpPr/>
          <p:nvPr/>
        </p:nvGrpSpPr>
        <p:grpSpPr>
          <a:xfrm>
            <a:off x="5619018" y="-158207"/>
            <a:ext cx="3081528" cy="1971555"/>
            <a:chOff x="5457115" y="4491"/>
            <a:chExt cx="4220133" cy="2800275"/>
          </a:xfrm>
        </p:grpSpPr>
        <p:pic>
          <p:nvPicPr>
            <p:cNvPr id="48" name="Imagen 47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40008C60-D770-E64D-A574-D5338076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9A715096-AFC0-0344-ABAF-2993172054CE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Redondear rectángulo de esquina diagonal 49">
              <a:extLst>
                <a:ext uri="{FF2B5EF4-FFF2-40B4-BE49-F238E27FC236}">
                  <a16:creationId xmlns:a16="http://schemas.microsoft.com/office/drawing/2014/main" id="{AFC3F1E9-01CF-6C4D-9864-CB3807D5D17E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Redondear rectángulo de esquina diagonal 50">
              <a:extLst>
                <a:ext uri="{FF2B5EF4-FFF2-40B4-BE49-F238E27FC236}">
                  <a16:creationId xmlns:a16="http://schemas.microsoft.com/office/drawing/2014/main" id="{E96D0F56-7673-FA43-9AF7-8157A5505085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Proceso alternativo 51">
              <a:extLst>
                <a:ext uri="{FF2B5EF4-FFF2-40B4-BE49-F238E27FC236}">
                  <a16:creationId xmlns:a16="http://schemas.microsoft.com/office/drawing/2014/main" id="{19F0320C-D09E-DA49-B695-D4A5842D5B23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D74AB55-D7C7-A140-B6A9-3869A9E862A7}"/>
              </a:ext>
            </a:extLst>
          </p:cNvPr>
          <p:cNvSpPr txBox="1"/>
          <p:nvPr/>
        </p:nvSpPr>
        <p:spPr>
          <a:xfrm rot="394415">
            <a:off x="6528038" y="58759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Entorno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89A48CF-CC29-BB4A-BF43-54D22CA61983}"/>
              </a:ext>
            </a:extLst>
          </p:cNvPr>
          <p:cNvSpPr/>
          <p:nvPr/>
        </p:nvSpPr>
        <p:spPr>
          <a:xfrm>
            <a:off x="8695457" y="4556988"/>
            <a:ext cx="25916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7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Server permite cancelar la ejecutación a mitad. </a:t>
            </a:r>
            <a:endParaRPr lang="es-CO" sz="17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774D95-3FC6-334D-BA4C-5C55AD0A5FD6}"/>
              </a:ext>
            </a:extLst>
          </p:cNvPr>
          <p:cNvSpPr/>
          <p:nvPr/>
        </p:nvSpPr>
        <p:spPr>
          <a:xfrm>
            <a:off x="6628009" y="4079339"/>
            <a:ext cx="21695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7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no permite cancelar una consulta a mitad de a ejecución.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403158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FBC3213-D6F2-AB46-BD57-C881AD4C8D69}"/>
              </a:ext>
            </a:extLst>
          </p:cNvPr>
          <p:cNvSpPr/>
          <p:nvPr/>
        </p:nvSpPr>
        <p:spPr>
          <a:xfrm>
            <a:off x="5372690" y="-4345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71516719-D395-9F46-A24F-10FB2A20B8D1}"/>
              </a:ext>
            </a:extLst>
          </p:cNvPr>
          <p:cNvGrpSpPr/>
          <p:nvPr/>
        </p:nvGrpSpPr>
        <p:grpSpPr>
          <a:xfrm>
            <a:off x="5619018" y="4214087"/>
            <a:ext cx="5368142" cy="2479832"/>
            <a:chOff x="5673286" y="822632"/>
            <a:chExt cx="3161462" cy="1264585"/>
          </a:xfrm>
        </p:grpSpPr>
        <p:sp>
          <p:nvSpPr>
            <p:cNvPr id="59" name="Forma 58">
              <a:extLst>
                <a:ext uri="{FF2B5EF4-FFF2-40B4-BE49-F238E27FC236}">
                  <a16:creationId xmlns:a16="http://schemas.microsoft.com/office/drawing/2014/main" id="{849F31F4-ABC4-4741-98D2-BF65D63963D7}"/>
                </a:ext>
              </a:extLst>
            </p:cNvPr>
            <p:cNvSpPr/>
            <p:nvPr/>
          </p:nvSpPr>
          <p:spPr>
            <a:xfrm>
              <a:off x="5673286" y="822632"/>
              <a:ext cx="3161462" cy="1264585"/>
            </a:xfrm>
            <a:prstGeom prst="leftRightRibbon">
              <a:avLst/>
            </a:prstGeom>
            <a:solidFill>
              <a:srgbClr val="9BB0B5"/>
            </a:solidFill>
            <a:ln w="38100"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EDA36415-BFF7-7849-8CF1-86E7299F04F0}"/>
                </a:ext>
              </a:extLst>
            </p:cNvPr>
            <p:cNvSpPr/>
            <p:nvPr/>
          </p:nvSpPr>
          <p:spPr>
            <a:xfrm>
              <a:off x="5917515" y="1043934"/>
              <a:ext cx="1043282" cy="619646"/>
            </a:xfrm>
            <a:custGeom>
              <a:avLst/>
              <a:gdLst>
                <a:gd name="connsiteX0" fmla="*/ 0 w 1043282"/>
                <a:gd name="connsiteY0" fmla="*/ 0 h 619646"/>
                <a:gd name="connsiteX1" fmla="*/ 1043282 w 1043282"/>
                <a:gd name="connsiteY1" fmla="*/ 0 h 619646"/>
                <a:gd name="connsiteX2" fmla="*/ 1043282 w 1043282"/>
                <a:gd name="connsiteY2" fmla="*/ 619646 h 619646"/>
                <a:gd name="connsiteX3" fmla="*/ 0 w 1043282"/>
                <a:gd name="connsiteY3" fmla="*/ 619646 h 619646"/>
                <a:gd name="connsiteX4" fmla="*/ 0 w 1043282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282" h="619646">
                  <a:moveTo>
                    <a:pt x="0" y="0"/>
                  </a:moveTo>
                  <a:lnTo>
                    <a:pt x="1043282" y="0"/>
                  </a:lnTo>
                  <a:lnTo>
                    <a:pt x="1043282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16C72416-4EC4-AA47-8E17-63E27CF5282C}"/>
                </a:ext>
              </a:extLst>
            </p:cNvPr>
            <p:cNvSpPr/>
            <p:nvPr/>
          </p:nvSpPr>
          <p:spPr>
            <a:xfrm>
              <a:off x="7118871" y="1246267"/>
              <a:ext cx="1232970" cy="619646"/>
            </a:xfrm>
            <a:custGeom>
              <a:avLst/>
              <a:gdLst>
                <a:gd name="connsiteX0" fmla="*/ 0 w 1232970"/>
                <a:gd name="connsiteY0" fmla="*/ 0 h 619646"/>
                <a:gd name="connsiteX1" fmla="*/ 1232970 w 1232970"/>
                <a:gd name="connsiteY1" fmla="*/ 0 h 619646"/>
                <a:gd name="connsiteX2" fmla="*/ 1232970 w 1232970"/>
                <a:gd name="connsiteY2" fmla="*/ 619646 h 619646"/>
                <a:gd name="connsiteX3" fmla="*/ 0 w 1232970"/>
                <a:gd name="connsiteY3" fmla="*/ 619646 h 619646"/>
                <a:gd name="connsiteX4" fmla="*/ 0 w 1232970"/>
                <a:gd name="connsiteY4" fmla="*/ 0 h 61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970" h="619646">
                  <a:moveTo>
                    <a:pt x="0" y="0"/>
                  </a:moveTo>
                  <a:lnTo>
                    <a:pt x="1232970" y="0"/>
                  </a:lnTo>
                  <a:lnTo>
                    <a:pt x="1232970" y="619646"/>
                  </a:lnTo>
                  <a:lnTo>
                    <a:pt x="0" y="619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000" kern="1200" dirty="0"/>
                <a:t> 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CCA9697-A474-5E40-91D9-8C2F181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1" y="963669"/>
            <a:ext cx="4486656" cy="955468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335D0A-7258-F146-8BAE-9ACB59BAFE49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481E0-35AB-994B-A374-F556674752CA}"/>
              </a:ext>
            </a:extLst>
          </p:cNvPr>
          <p:cNvSpPr txBox="1"/>
          <p:nvPr/>
        </p:nvSpPr>
        <p:spPr>
          <a:xfrm>
            <a:off x="805688" y="1056682"/>
            <a:ext cx="37226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39702E-84C2-F446-8A14-518D6A28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r="10217"/>
          <a:stretch/>
        </p:blipFill>
        <p:spPr>
          <a:xfrm>
            <a:off x="805688" y="2850917"/>
            <a:ext cx="3722625" cy="265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2948CD9B-6998-4B45-B7FF-B049BB5F0823}"/>
              </a:ext>
            </a:extLst>
          </p:cNvPr>
          <p:cNvGrpSpPr/>
          <p:nvPr/>
        </p:nvGrpSpPr>
        <p:grpSpPr>
          <a:xfrm>
            <a:off x="8887968" y="879362"/>
            <a:ext cx="3081528" cy="1971555"/>
            <a:chOff x="5457115" y="4491"/>
            <a:chExt cx="4220133" cy="2800275"/>
          </a:xfrm>
        </p:grpSpPr>
        <p:pic>
          <p:nvPicPr>
            <p:cNvPr id="30" name="Imagen 29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7667280F-2F2F-F24C-B30B-CC5B59C4B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9810451-AF05-E345-9355-0172D2178C51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dondear rectángulo de esquina diagonal 31">
              <a:extLst>
                <a:ext uri="{FF2B5EF4-FFF2-40B4-BE49-F238E27FC236}">
                  <a16:creationId xmlns:a16="http://schemas.microsoft.com/office/drawing/2014/main" id="{06933F3A-2A2F-714C-B686-039CDCFDF87D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dondear rectángulo de esquina diagonal 32">
              <a:extLst>
                <a:ext uri="{FF2B5EF4-FFF2-40B4-BE49-F238E27FC236}">
                  <a16:creationId xmlns:a16="http://schemas.microsoft.com/office/drawing/2014/main" id="{6E39B05F-6B7C-F649-B7D3-3D675F32C7FE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Proceso alternativo 33">
              <a:extLst>
                <a:ext uri="{FF2B5EF4-FFF2-40B4-BE49-F238E27FC236}">
                  <a16:creationId xmlns:a16="http://schemas.microsoft.com/office/drawing/2014/main" id="{87006F2F-CB7B-EA49-81AB-E69131303AB3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C891131-0ED3-B94E-B858-8D041941C3ED}"/>
              </a:ext>
            </a:extLst>
          </p:cNvPr>
          <p:cNvSpPr txBox="1"/>
          <p:nvPr/>
        </p:nvSpPr>
        <p:spPr>
          <a:xfrm rot="425053">
            <a:off x="9821998" y="16439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Sintaxis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271B8CA-45BD-5B4E-9F42-D3533B8FDDDE}"/>
              </a:ext>
            </a:extLst>
          </p:cNvPr>
          <p:cNvGrpSpPr/>
          <p:nvPr/>
        </p:nvGrpSpPr>
        <p:grpSpPr>
          <a:xfrm>
            <a:off x="5663910" y="1681297"/>
            <a:ext cx="3081528" cy="1971555"/>
            <a:chOff x="5457115" y="4491"/>
            <a:chExt cx="4220133" cy="2800275"/>
          </a:xfrm>
        </p:grpSpPr>
        <p:pic>
          <p:nvPicPr>
            <p:cNvPr id="41" name="Imagen 40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3CB0616A-E49A-1D4B-A1A2-2080A4CC8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B3F52B0-1FD9-294C-86BA-1FA4CBD3B751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dondear rectángulo de esquina diagonal 42">
              <a:extLst>
                <a:ext uri="{FF2B5EF4-FFF2-40B4-BE49-F238E27FC236}">
                  <a16:creationId xmlns:a16="http://schemas.microsoft.com/office/drawing/2014/main" id="{9393079C-24E0-7D48-8418-F3A775FCA7EB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dondear rectángulo de esquina diagonal 43">
              <a:extLst>
                <a:ext uri="{FF2B5EF4-FFF2-40B4-BE49-F238E27FC236}">
                  <a16:creationId xmlns:a16="http://schemas.microsoft.com/office/drawing/2014/main" id="{B345B715-F8ED-754B-8F98-912E927D6506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Proceso alternativo 44">
              <a:extLst>
                <a:ext uri="{FF2B5EF4-FFF2-40B4-BE49-F238E27FC236}">
                  <a16:creationId xmlns:a16="http://schemas.microsoft.com/office/drawing/2014/main" id="{B55CD575-AAAD-EF4D-9EDF-DA58C44EA342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D184046-E054-F740-A244-4ED3A7FFE487}"/>
              </a:ext>
            </a:extLst>
          </p:cNvPr>
          <p:cNvSpPr txBox="1"/>
          <p:nvPr/>
        </p:nvSpPr>
        <p:spPr>
          <a:xfrm rot="375146">
            <a:off x="5981358" y="2491817"/>
            <a:ext cx="2571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Almacenamiento de Datos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D4B6D70-EADF-1D4E-991E-B43D10AAA3EF}"/>
              </a:ext>
            </a:extLst>
          </p:cNvPr>
          <p:cNvGrpSpPr/>
          <p:nvPr/>
        </p:nvGrpSpPr>
        <p:grpSpPr>
          <a:xfrm>
            <a:off x="5619018" y="-158207"/>
            <a:ext cx="3081528" cy="1971555"/>
            <a:chOff x="5457115" y="4491"/>
            <a:chExt cx="4220133" cy="2800275"/>
          </a:xfrm>
        </p:grpSpPr>
        <p:pic>
          <p:nvPicPr>
            <p:cNvPr id="48" name="Imagen 47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40008C60-D770-E64D-A574-D5338076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9A715096-AFC0-0344-ABAF-2993172054CE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Redondear rectángulo de esquina diagonal 49">
              <a:extLst>
                <a:ext uri="{FF2B5EF4-FFF2-40B4-BE49-F238E27FC236}">
                  <a16:creationId xmlns:a16="http://schemas.microsoft.com/office/drawing/2014/main" id="{AFC3F1E9-01CF-6C4D-9864-CB3807D5D17E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Redondear rectángulo de esquina diagonal 50">
              <a:extLst>
                <a:ext uri="{FF2B5EF4-FFF2-40B4-BE49-F238E27FC236}">
                  <a16:creationId xmlns:a16="http://schemas.microsoft.com/office/drawing/2014/main" id="{E96D0F56-7673-FA43-9AF7-8157A5505085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Proceso alternativo 51">
              <a:extLst>
                <a:ext uri="{FF2B5EF4-FFF2-40B4-BE49-F238E27FC236}">
                  <a16:creationId xmlns:a16="http://schemas.microsoft.com/office/drawing/2014/main" id="{19F0320C-D09E-DA49-B695-D4A5842D5B23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D74AB55-D7C7-A140-B6A9-3869A9E862A7}"/>
              </a:ext>
            </a:extLst>
          </p:cNvPr>
          <p:cNvSpPr txBox="1"/>
          <p:nvPr/>
        </p:nvSpPr>
        <p:spPr>
          <a:xfrm rot="394415">
            <a:off x="6528038" y="58759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Entorno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A9F7F39-E8DB-AF45-AE38-861D00CD43C3}"/>
              </a:ext>
            </a:extLst>
          </p:cNvPr>
          <p:cNvGrpSpPr/>
          <p:nvPr/>
        </p:nvGrpSpPr>
        <p:grpSpPr>
          <a:xfrm>
            <a:off x="8887968" y="2781367"/>
            <a:ext cx="3081528" cy="1971555"/>
            <a:chOff x="5457115" y="4491"/>
            <a:chExt cx="4220133" cy="2800275"/>
          </a:xfrm>
        </p:grpSpPr>
        <p:pic>
          <p:nvPicPr>
            <p:cNvPr id="37" name="Imagen 36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D3245BC1-978B-564E-853D-A7A4A5AC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40342D79-17C9-7C41-B79C-6CA040231458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Redondear rectángulo de esquina diagonal 38">
              <a:extLst>
                <a:ext uri="{FF2B5EF4-FFF2-40B4-BE49-F238E27FC236}">
                  <a16:creationId xmlns:a16="http://schemas.microsoft.com/office/drawing/2014/main" id="{3CF8BBA0-0322-8043-9915-9C3D3166E3A9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4" name="Redondear rectángulo de esquina diagonal 53">
              <a:extLst>
                <a:ext uri="{FF2B5EF4-FFF2-40B4-BE49-F238E27FC236}">
                  <a16:creationId xmlns:a16="http://schemas.microsoft.com/office/drawing/2014/main" id="{4D8B354F-BF04-EF4A-BE07-82446B439AD9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5" name="Proceso alternativo 54">
              <a:extLst>
                <a:ext uri="{FF2B5EF4-FFF2-40B4-BE49-F238E27FC236}">
                  <a16:creationId xmlns:a16="http://schemas.microsoft.com/office/drawing/2014/main" id="{E1B28438-27FB-3143-B8F4-08A3E6561DF1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0372654-612F-EF40-B255-302A3ECD19DF}"/>
              </a:ext>
            </a:extLst>
          </p:cNvPr>
          <p:cNvSpPr txBox="1"/>
          <p:nvPr/>
        </p:nvSpPr>
        <p:spPr>
          <a:xfrm rot="394415">
            <a:off x="9244484" y="3597866"/>
            <a:ext cx="2480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Cancelación de Consultas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978EC4-7C1A-8445-A593-6ADAB693BC58}"/>
              </a:ext>
            </a:extLst>
          </p:cNvPr>
          <p:cNvSpPr/>
          <p:nvPr/>
        </p:nvSpPr>
        <p:spPr>
          <a:xfrm>
            <a:off x="5961447" y="4818625"/>
            <a:ext cx="2156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MySQL cuenta con Enterprise Manager de Oracle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259F618-1498-C34A-85C9-3671C382A14F}"/>
              </a:ext>
            </a:extLst>
          </p:cNvPr>
          <p:cNvSpPr/>
          <p:nvPr/>
        </p:nvSpPr>
        <p:spPr>
          <a:xfrm>
            <a:off x="8266572" y="5314157"/>
            <a:ext cx="230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SQL Server usa Management Studio</a:t>
            </a:r>
          </a:p>
        </p:txBody>
      </p:sp>
    </p:spTree>
    <p:extLst>
      <p:ext uri="{BB962C8B-B14F-4D97-AF65-F5344CB8AC3E}">
        <p14:creationId xmlns:p14="http://schemas.microsoft.com/office/powerpoint/2010/main" val="400596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A9697-A474-5E40-91D9-8C2F181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1" y="963669"/>
            <a:ext cx="4486656" cy="955468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BC3213-D6F2-AB46-BD57-C881AD4C8D69}"/>
              </a:ext>
            </a:extLst>
          </p:cNvPr>
          <p:cNvSpPr/>
          <p:nvPr/>
        </p:nvSpPr>
        <p:spPr>
          <a:xfrm>
            <a:off x="5379868" y="0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335D0A-7258-F146-8BAE-9ACB59BAFE49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481E0-35AB-994B-A374-F556674752CA}"/>
              </a:ext>
            </a:extLst>
          </p:cNvPr>
          <p:cNvSpPr txBox="1"/>
          <p:nvPr/>
        </p:nvSpPr>
        <p:spPr>
          <a:xfrm>
            <a:off x="805688" y="1056682"/>
            <a:ext cx="37226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Diferencias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39702E-84C2-F446-8A14-518D6A28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r="10217"/>
          <a:stretch/>
        </p:blipFill>
        <p:spPr>
          <a:xfrm>
            <a:off x="805688" y="2850917"/>
            <a:ext cx="3722625" cy="2656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BA79F045-67B4-1C46-95AA-C6928105379E}"/>
              </a:ext>
            </a:extLst>
          </p:cNvPr>
          <p:cNvGrpSpPr/>
          <p:nvPr/>
        </p:nvGrpSpPr>
        <p:grpSpPr>
          <a:xfrm>
            <a:off x="5772468" y="4214087"/>
            <a:ext cx="3081528" cy="1971555"/>
            <a:chOff x="5457115" y="4491"/>
            <a:chExt cx="4220133" cy="2800275"/>
          </a:xfrm>
        </p:grpSpPr>
        <p:pic>
          <p:nvPicPr>
            <p:cNvPr id="37" name="Imagen 36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81D86DCA-3C79-514B-A615-3B611044F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5BB1D35-D721-AC4E-8A57-9CF2D5A15126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Redondear rectángulo de esquina diagonal 38">
              <a:extLst>
                <a:ext uri="{FF2B5EF4-FFF2-40B4-BE49-F238E27FC236}">
                  <a16:creationId xmlns:a16="http://schemas.microsoft.com/office/drawing/2014/main" id="{2AC20495-A145-8245-A23B-B7E996E5AAF4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Redondear rectángulo de esquina diagonal 39">
              <a:extLst>
                <a:ext uri="{FF2B5EF4-FFF2-40B4-BE49-F238E27FC236}">
                  <a16:creationId xmlns:a16="http://schemas.microsoft.com/office/drawing/2014/main" id="{B46F0349-C56B-9E44-8BDF-3518E7468AEA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Proceso alternativo 40">
              <a:extLst>
                <a:ext uri="{FF2B5EF4-FFF2-40B4-BE49-F238E27FC236}">
                  <a16:creationId xmlns:a16="http://schemas.microsoft.com/office/drawing/2014/main" id="{DF731E0C-A179-0C4E-9F69-1416154FE3E1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00B22A8-AEC4-5F42-9415-CA1D40A0AEA5}"/>
              </a:ext>
            </a:extLst>
          </p:cNvPr>
          <p:cNvGrpSpPr/>
          <p:nvPr/>
        </p:nvGrpSpPr>
        <p:grpSpPr>
          <a:xfrm>
            <a:off x="8887968" y="879362"/>
            <a:ext cx="3081528" cy="1971555"/>
            <a:chOff x="5457115" y="4491"/>
            <a:chExt cx="4220133" cy="2800275"/>
          </a:xfrm>
        </p:grpSpPr>
        <p:pic>
          <p:nvPicPr>
            <p:cNvPr id="47" name="Imagen 46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A627B8F1-9FA0-C24B-A86F-8449F49D3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BD1383B7-8F81-5A49-B468-14CC519BF770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Redondear rectángulo de esquina diagonal 48">
              <a:extLst>
                <a:ext uri="{FF2B5EF4-FFF2-40B4-BE49-F238E27FC236}">
                  <a16:creationId xmlns:a16="http://schemas.microsoft.com/office/drawing/2014/main" id="{163CAE27-ABE9-BE45-9719-B0EE1319923C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Redondear rectángulo de esquina diagonal 49">
              <a:extLst>
                <a:ext uri="{FF2B5EF4-FFF2-40B4-BE49-F238E27FC236}">
                  <a16:creationId xmlns:a16="http://schemas.microsoft.com/office/drawing/2014/main" id="{CC2D8198-81B2-0A47-A2A5-E82701F76D39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Proceso alternativo 50">
              <a:extLst>
                <a:ext uri="{FF2B5EF4-FFF2-40B4-BE49-F238E27FC236}">
                  <a16:creationId xmlns:a16="http://schemas.microsoft.com/office/drawing/2014/main" id="{0D33D418-68FE-244B-AD4B-77F2A93E7A02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5D40E5E-7BA4-0945-91F2-67B95ABAD531}"/>
              </a:ext>
            </a:extLst>
          </p:cNvPr>
          <p:cNvSpPr txBox="1"/>
          <p:nvPr/>
        </p:nvSpPr>
        <p:spPr>
          <a:xfrm rot="425053">
            <a:off x="9821998" y="16439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Sintaxis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94390586-9965-074F-9BFF-97C9127163CD}"/>
              </a:ext>
            </a:extLst>
          </p:cNvPr>
          <p:cNvGrpSpPr/>
          <p:nvPr/>
        </p:nvGrpSpPr>
        <p:grpSpPr>
          <a:xfrm>
            <a:off x="5663910" y="1681297"/>
            <a:ext cx="3081528" cy="1971555"/>
            <a:chOff x="5457115" y="4491"/>
            <a:chExt cx="4220133" cy="2800275"/>
          </a:xfrm>
        </p:grpSpPr>
        <p:pic>
          <p:nvPicPr>
            <p:cNvPr id="54" name="Imagen 53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55A1D247-7F9C-484B-8EE3-3541CF914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379D3203-6C9D-0B48-9A09-3174D3CFC62C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6" name="Redondear rectángulo de esquina diagonal 55">
              <a:extLst>
                <a:ext uri="{FF2B5EF4-FFF2-40B4-BE49-F238E27FC236}">
                  <a16:creationId xmlns:a16="http://schemas.microsoft.com/office/drawing/2014/main" id="{FE5E8ED1-702A-0F4B-990F-B52D5FFC33E2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7" name="Redondear rectángulo de esquina diagonal 56">
              <a:extLst>
                <a:ext uri="{FF2B5EF4-FFF2-40B4-BE49-F238E27FC236}">
                  <a16:creationId xmlns:a16="http://schemas.microsoft.com/office/drawing/2014/main" id="{1683CD11-9C7A-EA4A-ACA0-6B98FAB33435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8" name="Proceso alternativo 57">
              <a:extLst>
                <a:ext uri="{FF2B5EF4-FFF2-40B4-BE49-F238E27FC236}">
                  <a16:creationId xmlns:a16="http://schemas.microsoft.com/office/drawing/2014/main" id="{5E0C96BC-0105-5E47-B6EE-C1243B363C9F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686B3D6-CF9F-AE4A-BA83-7EA1ADCC1C31}"/>
              </a:ext>
            </a:extLst>
          </p:cNvPr>
          <p:cNvSpPr txBox="1"/>
          <p:nvPr/>
        </p:nvSpPr>
        <p:spPr>
          <a:xfrm rot="375146">
            <a:off x="5981358" y="2491817"/>
            <a:ext cx="2571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Almacenamiento de Datos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C4AAE993-B34F-974C-A7E1-7D5221DCE732}"/>
              </a:ext>
            </a:extLst>
          </p:cNvPr>
          <p:cNvGrpSpPr/>
          <p:nvPr/>
        </p:nvGrpSpPr>
        <p:grpSpPr>
          <a:xfrm>
            <a:off x="5619018" y="-158207"/>
            <a:ext cx="3081528" cy="1971555"/>
            <a:chOff x="5457115" y="4491"/>
            <a:chExt cx="4220133" cy="2800275"/>
          </a:xfrm>
        </p:grpSpPr>
        <p:pic>
          <p:nvPicPr>
            <p:cNvPr id="61" name="Imagen 60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11037B38-BB91-A942-818E-7C22D9C8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F3988E60-943A-5247-AD1E-4E15207B5EB1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3" name="Redondear rectángulo de esquina diagonal 62">
              <a:extLst>
                <a:ext uri="{FF2B5EF4-FFF2-40B4-BE49-F238E27FC236}">
                  <a16:creationId xmlns:a16="http://schemas.microsoft.com/office/drawing/2014/main" id="{F36BF40A-D20A-0644-8458-FD16242E4C21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4" name="Redondear rectángulo de esquina diagonal 63">
              <a:extLst>
                <a:ext uri="{FF2B5EF4-FFF2-40B4-BE49-F238E27FC236}">
                  <a16:creationId xmlns:a16="http://schemas.microsoft.com/office/drawing/2014/main" id="{E1A04025-6BB1-6149-A1BD-8CB279FCEE47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5" name="Proceso alternativo 64">
              <a:extLst>
                <a:ext uri="{FF2B5EF4-FFF2-40B4-BE49-F238E27FC236}">
                  <a16:creationId xmlns:a16="http://schemas.microsoft.com/office/drawing/2014/main" id="{3EC3FCE4-C91F-1E4D-8C63-3729F95C08C8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0A72AED-36D1-FD43-99F8-11C4CC16140A}"/>
              </a:ext>
            </a:extLst>
          </p:cNvPr>
          <p:cNvSpPr txBox="1"/>
          <p:nvPr/>
        </p:nvSpPr>
        <p:spPr>
          <a:xfrm rot="394415">
            <a:off x="6528038" y="58759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Entorno</a:t>
            </a: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2E54E830-C748-D343-A142-CEFF2313C844}"/>
              </a:ext>
            </a:extLst>
          </p:cNvPr>
          <p:cNvGrpSpPr/>
          <p:nvPr/>
        </p:nvGrpSpPr>
        <p:grpSpPr>
          <a:xfrm>
            <a:off x="8887968" y="2781367"/>
            <a:ext cx="3081528" cy="1971555"/>
            <a:chOff x="5457115" y="4491"/>
            <a:chExt cx="4220133" cy="2800275"/>
          </a:xfrm>
        </p:grpSpPr>
        <p:pic>
          <p:nvPicPr>
            <p:cNvPr id="68" name="Imagen 67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3CA4ACA2-B892-F849-A221-99E12DE92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115" y="4491"/>
              <a:ext cx="4220133" cy="2800275"/>
            </a:xfrm>
            <a:prstGeom prst="rect">
              <a:avLst/>
            </a:prstGeom>
          </p:spPr>
        </p:pic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6EAF08BB-56E0-9B42-A599-3BEDD8137EF0}"/>
                </a:ext>
              </a:extLst>
            </p:cNvPr>
            <p:cNvSpPr/>
            <p:nvPr/>
          </p:nvSpPr>
          <p:spPr>
            <a:xfrm>
              <a:off x="7303022" y="1200846"/>
              <a:ext cx="528320" cy="467360"/>
            </a:xfrm>
            <a:prstGeom prst="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0" name="Redondear rectángulo de esquina diagonal 69">
              <a:extLst>
                <a:ext uri="{FF2B5EF4-FFF2-40B4-BE49-F238E27FC236}">
                  <a16:creationId xmlns:a16="http://schemas.microsoft.com/office/drawing/2014/main" id="{85C86B0A-AB00-C348-95D2-68CE802BEE53}"/>
                </a:ext>
              </a:extLst>
            </p:cNvPr>
            <p:cNvSpPr/>
            <p:nvPr/>
          </p:nvSpPr>
          <p:spPr>
            <a:xfrm>
              <a:off x="7216925" y="1157686"/>
              <a:ext cx="426720" cy="493887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1" name="Redondear rectángulo de esquina diagonal 70">
              <a:extLst>
                <a:ext uri="{FF2B5EF4-FFF2-40B4-BE49-F238E27FC236}">
                  <a16:creationId xmlns:a16="http://schemas.microsoft.com/office/drawing/2014/main" id="{B7DBC4C2-0C5E-2341-811C-24E854E6C7E1}"/>
                </a:ext>
              </a:extLst>
            </p:cNvPr>
            <p:cNvSpPr/>
            <p:nvPr/>
          </p:nvSpPr>
          <p:spPr>
            <a:xfrm>
              <a:off x="7029228" y="1112529"/>
              <a:ext cx="426720" cy="133475"/>
            </a:xfrm>
            <a:prstGeom prst="round2DiagRect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2" name="Proceso alternativo 71">
              <a:extLst>
                <a:ext uri="{FF2B5EF4-FFF2-40B4-BE49-F238E27FC236}">
                  <a16:creationId xmlns:a16="http://schemas.microsoft.com/office/drawing/2014/main" id="{C03BD396-44E1-B948-BF6C-58081C7B8E8C}"/>
                </a:ext>
              </a:extLst>
            </p:cNvPr>
            <p:cNvSpPr/>
            <p:nvPr/>
          </p:nvSpPr>
          <p:spPr>
            <a:xfrm>
              <a:off x="7361534" y="1093168"/>
              <a:ext cx="82503" cy="115283"/>
            </a:xfrm>
            <a:prstGeom prst="flowChartAlternateProcess">
              <a:avLst/>
            </a:prstGeom>
            <a:solidFill>
              <a:srgbClr val="9BB0B5"/>
            </a:solidFill>
            <a:ln>
              <a:solidFill>
                <a:srgbClr val="9BB0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48F2620-1E81-DC43-8801-649A21D06AF5}"/>
              </a:ext>
            </a:extLst>
          </p:cNvPr>
          <p:cNvSpPr txBox="1"/>
          <p:nvPr/>
        </p:nvSpPr>
        <p:spPr>
          <a:xfrm rot="394415">
            <a:off x="9244484" y="3597866"/>
            <a:ext cx="2480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Cancelación de Consultas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29AE6E-70CB-1D46-AFBE-AAD679A013AF}"/>
              </a:ext>
            </a:extLst>
          </p:cNvPr>
          <p:cNvSpPr txBox="1"/>
          <p:nvPr/>
        </p:nvSpPr>
        <p:spPr>
          <a:xfrm rot="529761">
            <a:off x="6916459" y="496994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IDEs</a:t>
            </a:r>
          </a:p>
        </p:txBody>
      </p:sp>
    </p:spTree>
    <p:extLst>
      <p:ext uri="{BB962C8B-B14F-4D97-AF65-F5344CB8AC3E}">
        <p14:creationId xmlns:p14="http://schemas.microsoft.com/office/powerpoint/2010/main" val="402585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76F3CF9-FB6B-FA4F-8E61-ECCD43C8C878}"/>
              </a:ext>
            </a:extLst>
          </p:cNvPr>
          <p:cNvSpPr txBox="1"/>
          <p:nvPr/>
        </p:nvSpPr>
        <p:spPr>
          <a:xfrm>
            <a:off x="-83086" y="2497976"/>
            <a:ext cx="7729727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11500" b="1" dirty="0">
                <a:latin typeface="Desdemona" pitchFamily="82" charset="77"/>
                <a:ea typeface="Ebrima" panose="02000000000000000000" pitchFamily="2" charset="0"/>
                <a:cs typeface="Bradley Hand ITC" panose="020F0502020204030204" pitchFamily="34" charset="0"/>
              </a:rPr>
              <a:t>¡Gracias!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DD10212-8697-AF4B-AC0E-B2083F12E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692" y1="26692" x2="67154" y2="24615"/>
                        <a14:foregroundMark x1="67154" y1="24615" x2="74077" y2="25538"/>
                        <a14:foregroundMark x1="74077" y1="25538" x2="74692" y2="25846"/>
                        <a14:foregroundMark x1="23154" y1="26846" x2="31462" y2="26000"/>
                        <a14:foregroundMark x1="31462" y1="26000" x2="35000" y2="26154"/>
                        <a14:foregroundMark x1="28308" y1="44462" x2="32385" y2="43615"/>
                        <a14:foregroundMark x1="51154" y1="68000" x2="53462" y2="70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537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87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rminador 9">
            <a:extLst>
              <a:ext uri="{FF2B5EF4-FFF2-40B4-BE49-F238E27FC236}">
                <a16:creationId xmlns:a16="http://schemas.microsoft.com/office/drawing/2014/main" id="{C26DB6FD-2C20-C04D-A9A1-C0F7CAE60667}"/>
              </a:ext>
            </a:extLst>
          </p:cNvPr>
          <p:cNvSpPr/>
          <p:nvPr/>
        </p:nvSpPr>
        <p:spPr>
          <a:xfrm>
            <a:off x="453375" y="4876060"/>
            <a:ext cx="4145872" cy="1118340"/>
          </a:xfrm>
          <a:prstGeom prst="flowChartTerminator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929FE0-1CCA-134C-B81B-3EF82E75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4277"/>
            <a:ext cx="7729728" cy="1188720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86A29D-723F-9246-BDD8-BCCD501E06E4}"/>
              </a:ext>
            </a:extLst>
          </p:cNvPr>
          <p:cNvSpPr txBox="1"/>
          <p:nvPr/>
        </p:nvSpPr>
        <p:spPr>
          <a:xfrm>
            <a:off x="2231136" y="546975"/>
            <a:ext cx="77297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¿Qué es MySQL?</a:t>
            </a:r>
          </a:p>
        </p:txBody>
      </p:sp>
      <p:sp>
        <p:nvSpPr>
          <p:cNvPr id="5" name="Terminador 4">
            <a:extLst>
              <a:ext uri="{FF2B5EF4-FFF2-40B4-BE49-F238E27FC236}">
                <a16:creationId xmlns:a16="http://schemas.microsoft.com/office/drawing/2014/main" id="{DEA30893-BF6C-604C-9FE4-85FF570E245D}"/>
              </a:ext>
            </a:extLst>
          </p:cNvPr>
          <p:cNvSpPr/>
          <p:nvPr/>
        </p:nvSpPr>
        <p:spPr>
          <a:xfrm>
            <a:off x="453375" y="2402423"/>
            <a:ext cx="4145872" cy="1020933"/>
          </a:xfrm>
          <a:prstGeom prst="flowChartTerminator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5C7585-67ED-094C-B51F-6B3F9AF28244}"/>
              </a:ext>
            </a:extLst>
          </p:cNvPr>
          <p:cNvSpPr/>
          <p:nvPr/>
        </p:nvSpPr>
        <p:spPr>
          <a:xfrm>
            <a:off x="714527" y="2589723"/>
            <a:ext cx="3623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“La base de datos de codigo abierto mas popular del mundo”. </a:t>
            </a:r>
          </a:p>
        </p:txBody>
      </p:sp>
      <p:sp>
        <p:nvSpPr>
          <p:cNvPr id="7" name="Terminador 6">
            <a:extLst>
              <a:ext uri="{FF2B5EF4-FFF2-40B4-BE49-F238E27FC236}">
                <a16:creationId xmlns:a16="http://schemas.microsoft.com/office/drawing/2014/main" id="{EF35D7BC-B9B8-514E-99A6-74250942FF08}"/>
              </a:ext>
            </a:extLst>
          </p:cNvPr>
          <p:cNvSpPr/>
          <p:nvPr/>
        </p:nvSpPr>
        <p:spPr>
          <a:xfrm>
            <a:off x="4411403" y="3429000"/>
            <a:ext cx="4446233" cy="1447060"/>
          </a:xfrm>
          <a:prstGeom prst="flowChartTerminator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A95B38B-08BE-0847-AA85-AAE3CF0B3080}"/>
              </a:ext>
            </a:extLst>
          </p:cNvPr>
          <p:cNvSpPr/>
          <p:nvPr/>
        </p:nvSpPr>
        <p:spPr>
          <a:xfrm>
            <a:off x="4527552" y="3690865"/>
            <a:ext cx="4213934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Gestor de bases de datos que permite la interacción con los lenguajes de programación.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75404-A13A-1F44-98B7-2F7B17D02FBF}"/>
              </a:ext>
            </a:extLst>
          </p:cNvPr>
          <p:cNvSpPr/>
          <p:nvPr/>
        </p:nvSpPr>
        <p:spPr>
          <a:xfrm>
            <a:off x="714527" y="5002597"/>
            <a:ext cx="346620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s-CO" dirty="0">
                <a:latin typeface="Impact" panose="020B0806030902050204" pitchFamily="34" charset="0"/>
                <a:ea typeface="Ayuthaya" pitchFamily="2" charset="-34"/>
                <a:cs typeface="Damascus Semi" pitchFamily="2" charset="-78"/>
              </a:rPr>
              <a:t>UTILIZADO</a:t>
            </a:r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en desarrollo web por su simplicidad al realizar cambios en sus sitios.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0C5067-1F0D-9849-AB22-66E699D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0" b="67000" l="19500" r="76625">
                        <a14:foregroundMark x1="38500" y1="51875" x2="33875" y2="43625"/>
                        <a14:foregroundMark x1="33875" y1="43625" x2="35375" y2="34250"/>
                        <a14:foregroundMark x1="35375" y1="34250" x2="37375" y2="31875"/>
                        <a14:foregroundMark x1="40000" y1="52750" x2="47125" y2="59125"/>
                        <a14:foregroundMark x1="47125" y1="59125" x2="62875" y2="65000"/>
                        <a14:foregroundMark x1="56500" y1="66500" x2="57125" y2="57875"/>
                        <a14:foregroundMark x1="57750" y1="57625" x2="56000" y2="54500"/>
                        <a14:foregroundMark x1="62500" y1="67000" x2="63125" y2="58750"/>
                        <a14:foregroundMark x1="68875" y1="51875" x2="68875" y2="51875"/>
                        <a14:foregroundMark x1="70625" y1="47375" x2="70625" y2="47375"/>
                        <a14:foregroundMark x1="32250" y1="24250" x2="32250" y2="24250"/>
                        <a14:foregroundMark x1="30000" y1="20250" x2="29375" y2="18000"/>
                        <a14:foregroundMark x1="25125" y1="14250" x2="27500" y2="14000"/>
                        <a14:foregroundMark x1="47375" y1="20000" x2="47375" y2="20000"/>
                        <a14:foregroundMark x1="47500" y1="15125" x2="47500" y2="15125"/>
                      </a14:backgroundRemoval>
                    </a14:imgEffect>
                  </a14:imgLayer>
                </a14:imgProps>
              </a:ext>
            </a:extLst>
          </a:blip>
          <a:srcRect l="12476" r="16194" b="32389"/>
          <a:stretch/>
        </p:blipFill>
        <p:spPr>
          <a:xfrm>
            <a:off x="8257095" y="2863770"/>
            <a:ext cx="4213934" cy="39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696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roceso alternativo 30">
            <a:extLst>
              <a:ext uri="{FF2B5EF4-FFF2-40B4-BE49-F238E27FC236}">
                <a16:creationId xmlns:a16="http://schemas.microsoft.com/office/drawing/2014/main" id="{18009F9E-8C53-3D4A-9B2A-D8919A5B0C63}"/>
              </a:ext>
            </a:extLst>
          </p:cNvPr>
          <p:cNvSpPr/>
          <p:nvPr/>
        </p:nvSpPr>
        <p:spPr>
          <a:xfrm>
            <a:off x="8541578" y="5296435"/>
            <a:ext cx="1976841" cy="1262947"/>
          </a:xfrm>
          <a:prstGeom prst="flowChartAlternateProcess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E95E67-3DAC-0149-BC63-E02D5A0CD22F}"/>
              </a:ext>
            </a:extLst>
          </p:cNvPr>
          <p:cNvSpPr/>
          <p:nvPr/>
        </p:nvSpPr>
        <p:spPr>
          <a:xfrm>
            <a:off x="5379868" y="0"/>
            <a:ext cx="1127464" cy="6858000"/>
          </a:xfrm>
          <a:prstGeom prst="rect">
            <a:avLst/>
          </a:prstGeom>
          <a:solidFill>
            <a:srgbClr val="B0CEDB"/>
          </a:solidFill>
          <a:ln>
            <a:solidFill>
              <a:srgbClr val="B0C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B31BAE2-08F3-E64E-9214-A9B1B5E7C81D}"/>
              </a:ext>
            </a:extLst>
          </p:cNvPr>
          <p:cNvCxnSpPr/>
          <p:nvPr/>
        </p:nvCxnSpPr>
        <p:spPr>
          <a:xfrm>
            <a:off x="5341397" y="0"/>
            <a:ext cx="0" cy="685800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C1E4745-8B52-FC47-843B-D11493E7DEC4}"/>
              </a:ext>
            </a:extLst>
          </p:cNvPr>
          <p:cNvGrpSpPr/>
          <p:nvPr/>
        </p:nvGrpSpPr>
        <p:grpSpPr>
          <a:xfrm>
            <a:off x="0" y="1178225"/>
            <a:ext cx="4863076" cy="4527943"/>
            <a:chOff x="621437" y="1504062"/>
            <a:chExt cx="4048217" cy="376923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6375724-5BC7-DC48-92EB-E285AC7331CA}"/>
                </a:ext>
              </a:extLst>
            </p:cNvPr>
            <p:cNvSpPr/>
            <p:nvPr/>
          </p:nvSpPr>
          <p:spPr>
            <a:xfrm>
              <a:off x="1287739" y="2086715"/>
              <a:ext cx="2799483" cy="2812351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5D15E67-E587-2E49-BB4C-FC6C5D408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03" b="90039" l="9753" r="89973">
                          <a14:foregroundMark x1="37775" y1="11719" x2="49038" y2="11523"/>
                          <a14:foregroundMark x1="49038" y1="11523" x2="46291" y2="8398"/>
                          <a14:foregroundMark x1="40797" y1="89844" x2="51786" y2="90039"/>
                          <a14:foregroundMark x1="51786" y1="90039" x2="62088" y2="86719"/>
                          <a14:foregroundMark x1="62088" y1="86719" x2="69093" y2="79688"/>
                          <a14:foregroundMark x1="32830" y1="57813" x2="65797" y2="39648"/>
                          <a14:foregroundMark x1="47940" y1="77148" x2="35852" y2="45703"/>
                          <a14:foregroundMark x1="35852" y1="45703" x2="34615" y2="31055"/>
                          <a14:foregroundMark x1="34615" y1="31055" x2="47253" y2="35742"/>
                          <a14:foregroundMark x1="47253" y1="35742" x2="53159" y2="52344"/>
                          <a14:foregroundMark x1="53159" y1="52344" x2="61401" y2="62109"/>
                          <a14:foregroundMark x1="61401" y1="62109" x2="66621" y2="73633"/>
                          <a14:foregroundMark x1="66758" y1="70117" x2="46429" y2="32422"/>
                          <a14:foregroundMark x1="46429" y1="32422" x2="36401" y2="26758"/>
                          <a14:foregroundMark x1="36401" y1="26758" x2="39698" y2="48828"/>
                          <a14:foregroundMark x1="71429" y1="78320" x2="67720" y2="81836"/>
                        </a14:backgroundRemoval>
                      </a14:imgEffect>
                    </a14:imgLayer>
                  </a14:imgProps>
                </a:ext>
              </a:extLst>
            </a:blip>
            <a:srcRect l="12090" r="12374"/>
            <a:stretch/>
          </p:blipFill>
          <p:spPr>
            <a:xfrm>
              <a:off x="621437" y="1504062"/>
              <a:ext cx="4048217" cy="3769239"/>
            </a:xfrm>
            <a:prstGeom prst="rect">
              <a:avLst/>
            </a:prstGeom>
          </p:spPr>
        </p:pic>
      </p:grpSp>
      <p:sp>
        <p:nvSpPr>
          <p:cNvPr id="17" name="Proceso alternativo 16">
            <a:extLst>
              <a:ext uri="{FF2B5EF4-FFF2-40B4-BE49-F238E27FC236}">
                <a16:creationId xmlns:a16="http://schemas.microsoft.com/office/drawing/2014/main" id="{5A07849C-8546-1040-B109-18DDC4708753}"/>
              </a:ext>
            </a:extLst>
          </p:cNvPr>
          <p:cNvSpPr/>
          <p:nvPr/>
        </p:nvSpPr>
        <p:spPr>
          <a:xfrm>
            <a:off x="5665686" y="299920"/>
            <a:ext cx="3021980" cy="889989"/>
          </a:xfrm>
          <a:prstGeom prst="flowChartAlternateProcess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3597762-5C30-4949-B101-5A930CEB8B90}"/>
              </a:ext>
            </a:extLst>
          </p:cNvPr>
          <p:cNvSpPr txBox="1"/>
          <p:nvPr/>
        </p:nvSpPr>
        <p:spPr>
          <a:xfrm>
            <a:off x="5786711" y="483304"/>
            <a:ext cx="27799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Structured Query Languaje (SQL)</a:t>
            </a:r>
          </a:p>
          <a:p>
            <a:pPr algn="ctr"/>
            <a:r>
              <a:rPr lang="es-CO" sz="12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Lenguajes de Consulta Estructurado</a:t>
            </a:r>
          </a:p>
        </p:txBody>
      </p:sp>
      <p:sp>
        <p:nvSpPr>
          <p:cNvPr id="21" name="Proceso alternativo 20">
            <a:extLst>
              <a:ext uri="{FF2B5EF4-FFF2-40B4-BE49-F238E27FC236}">
                <a16:creationId xmlns:a16="http://schemas.microsoft.com/office/drawing/2014/main" id="{72EF5377-B952-294D-8869-2DE4777DBACB}"/>
              </a:ext>
            </a:extLst>
          </p:cNvPr>
          <p:cNvSpPr/>
          <p:nvPr/>
        </p:nvSpPr>
        <p:spPr>
          <a:xfrm>
            <a:off x="9253027" y="1189909"/>
            <a:ext cx="2644668" cy="801378"/>
          </a:xfrm>
          <a:prstGeom prst="flowChartAlternateProcess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4FC47B6-6C05-5341-9F84-D42B9D406C35}"/>
              </a:ext>
            </a:extLst>
          </p:cNvPr>
          <p:cNvSpPr txBox="1"/>
          <p:nvPr/>
        </p:nvSpPr>
        <p:spPr>
          <a:xfrm>
            <a:off x="9441076" y="1328988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Impact" panose="020B0806030902050204" pitchFamily="34" charset="0"/>
                <a:ea typeface="Ebrima" panose="02000000000000000000" pitchFamily="2" charset="0"/>
                <a:cs typeface="Ebrima" panose="02000000000000000000" pitchFamily="2" charset="0"/>
              </a:rPr>
              <a:t>LANZAMIENTO:</a:t>
            </a:r>
          </a:p>
          <a:p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23 de Mayo de 1995</a:t>
            </a:r>
          </a:p>
        </p:txBody>
      </p:sp>
      <p:sp>
        <p:nvSpPr>
          <p:cNvPr id="23" name="Proceso alternativo 22">
            <a:extLst>
              <a:ext uri="{FF2B5EF4-FFF2-40B4-BE49-F238E27FC236}">
                <a16:creationId xmlns:a16="http://schemas.microsoft.com/office/drawing/2014/main" id="{9AC6F8DE-9AE3-4F41-BD58-A51BFB3CF035}"/>
              </a:ext>
            </a:extLst>
          </p:cNvPr>
          <p:cNvSpPr/>
          <p:nvPr/>
        </p:nvSpPr>
        <p:spPr>
          <a:xfrm>
            <a:off x="5665686" y="2295015"/>
            <a:ext cx="4618674" cy="977873"/>
          </a:xfrm>
          <a:prstGeom prst="flowChartAlternateProcess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809B6A8-D3A5-C04F-AB8A-A42EC2F59F76}"/>
              </a:ext>
            </a:extLst>
          </p:cNvPr>
          <p:cNvSpPr txBox="1"/>
          <p:nvPr/>
        </p:nvSpPr>
        <p:spPr>
          <a:xfrm>
            <a:off x="5718687" y="2414619"/>
            <a:ext cx="45656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MySQL AB </a:t>
            </a:r>
            <a:r>
              <a:rPr lang="es-CO" sz="125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(Allan Larsson, David Axmark y Michael Widenius)</a:t>
            </a:r>
          </a:p>
          <a:p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Sun Microsystems</a:t>
            </a:r>
          </a:p>
          <a:p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Oracle Corporation </a:t>
            </a:r>
          </a:p>
        </p:txBody>
      </p:sp>
      <p:sp>
        <p:nvSpPr>
          <p:cNvPr id="25" name="Proceso alternativo 24">
            <a:extLst>
              <a:ext uri="{FF2B5EF4-FFF2-40B4-BE49-F238E27FC236}">
                <a16:creationId xmlns:a16="http://schemas.microsoft.com/office/drawing/2014/main" id="{405DCB25-A8E9-E84C-8104-878E6F3C175C}"/>
              </a:ext>
            </a:extLst>
          </p:cNvPr>
          <p:cNvSpPr/>
          <p:nvPr/>
        </p:nvSpPr>
        <p:spPr>
          <a:xfrm>
            <a:off x="8875715" y="3666608"/>
            <a:ext cx="3021980" cy="1057511"/>
          </a:xfrm>
          <a:prstGeom prst="flowChartAlternateProcess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4A7B21F-30F7-EE4C-8487-009E17B51DB1}"/>
              </a:ext>
            </a:extLst>
          </p:cNvPr>
          <p:cNvSpPr txBox="1"/>
          <p:nvPr/>
        </p:nvSpPr>
        <p:spPr>
          <a:xfrm>
            <a:off x="8875714" y="3826032"/>
            <a:ext cx="3021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Realizando aplicaciones con </a:t>
            </a:r>
            <a:r>
              <a:rPr lang="es-CO" sz="1400" b="1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BASIC</a:t>
            </a:r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se decidio construir un sistema de almacenamiento de archivos. </a:t>
            </a:r>
          </a:p>
        </p:txBody>
      </p:sp>
      <p:sp>
        <p:nvSpPr>
          <p:cNvPr id="29" name="Proceso alternativo 28">
            <a:extLst>
              <a:ext uri="{FF2B5EF4-FFF2-40B4-BE49-F238E27FC236}">
                <a16:creationId xmlns:a16="http://schemas.microsoft.com/office/drawing/2014/main" id="{FCD17026-1B6B-0040-9103-1DF11D7DEB31}"/>
              </a:ext>
            </a:extLst>
          </p:cNvPr>
          <p:cNvSpPr/>
          <p:nvPr/>
        </p:nvSpPr>
        <p:spPr>
          <a:xfrm>
            <a:off x="5665686" y="5045255"/>
            <a:ext cx="3210029" cy="1057511"/>
          </a:xfrm>
          <a:prstGeom prst="flowChartAlternateProcess">
            <a:avLst/>
          </a:prstGeom>
          <a:solidFill>
            <a:srgbClr val="9BB0B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14F525-8FCF-9747-9B85-A7597C2B3DA0}"/>
              </a:ext>
            </a:extLst>
          </p:cNvPr>
          <p:cNvSpPr txBox="1"/>
          <p:nvPr/>
        </p:nvSpPr>
        <p:spPr>
          <a:xfrm>
            <a:off x="5727961" y="5204678"/>
            <a:ext cx="308547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CO" sz="1400" dirty="0">
                <a:latin typeface="Impact" panose="020B080603090205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Sakila</a:t>
            </a:r>
          </a:p>
          <a:p>
            <a:pPr algn="ctr"/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Representa los valores de la compañía y de las bases de datos.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7C5F455-B6B0-A246-A465-16F2F0F0FED6}"/>
              </a:ext>
            </a:extLst>
          </p:cNvPr>
          <p:cNvSpPr txBox="1"/>
          <p:nvPr/>
        </p:nvSpPr>
        <p:spPr>
          <a:xfrm>
            <a:off x="8994791" y="5450854"/>
            <a:ext cx="14045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Rapidez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Precisión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Potencia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Naturalidad</a:t>
            </a:r>
          </a:p>
        </p:txBody>
      </p:sp>
    </p:spTree>
    <p:extLst>
      <p:ext uri="{BB962C8B-B14F-4D97-AF65-F5344CB8AC3E}">
        <p14:creationId xmlns:p14="http://schemas.microsoft.com/office/powerpoint/2010/main" val="35962763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6593CA49-294F-BA4C-A6A9-6A99A8E9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35129" y="2275822"/>
            <a:ext cx="4900990" cy="32724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A35778-2ADE-4049-AB0E-8C8CE907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00" y="2284085"/>
            <a:ext cx="4900990" cy="3272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929FE0-1CCA-134C-B81B-3EF82E75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4277"/>
            <a:ext cx="7729728" cy="1188720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86A29D-723F-9246-BDD8-BCCD501E06E4}"/>
              </a:ext>
            </a:extLst>
          </p:cNvPr>
          <p:cNvSpPr txBox="1"/>
          <p:nvPr/>
        </p:nvSpPr>
        <p:spPr>
          <a:xfrm>
            <a:off x="2231136" y="546975"/>
            <a:ext cx="77297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Ventajas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035CDB-9ABE-744C-9161-88F23917A6CD}"/>
              </a:ext>
            </a:extLst>
          </p:cNvPr>
          <p:cNvSpPr txBox="1"/>
          <p:nvPr/>
        </p:nvSpPr>
        <p:spPr>
          <a:xfrm>
            <a:off x="682583" y="2758749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MySQL software es Open Source.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CD5418-508C-3541-A6D6-BF74D8347920}"/>
              </a:ext>
            </a:extLst>
          </p:cNvPr>
          <p:cNvSpPr txBox="1"/>
          <p:nvPr/>
        </p:nvSpPr>
        <p:spPr>
          <a:xfrm>
            <a:off x="748927" y="3717137"/>
            <a:ext cx="409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Velocidad al realizar operaciones.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90279B-883A-FB46-944C-AFED3737334D}"/>
              </a:ext>
            </a:extLst>
          </p:cNvPr>
          <p:cNvSpPr/>
          <p:nvPr/>
        </p:nvSpPr>
        <p:spPr>
          <a:xfrm>
            <a:off x="7324176" y="2629596"/>
            <a:ext cx="42168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Soporta gran variedad de </a:t>
            </a:r>
          </a:p>
          <a:p>
            <a:pPr lvl="0" algn="ctr">
              <a:spcAft>
                <a:spcPts val="0"/>
              </a:spcAft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Sistemas Operativos. </a:t>
            </a:r>
            <a:endParaRPr lang="es-CO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FA33665-67F6-704B-99D2-0B04AF14195E}"/>
              </a:ext>
            </a:extLst>
          </p:cNvPr>
          <p:cNvSpPr/>
          <p:nvPr/>
        </p:nvSpPr>
        <p:spPr>
          <a:xfrm>
            <a:off x="7330635" y="3751032"/>
            <a:ext cx="4085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Baja probabilidad de corromper datos.</a:t>
            </a:r>
            <a:endParaRPr lang="es-CO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DACCC83-8EB5-4E47-A716-B37330581BE7}"/>
              </a:ext>
            </a:extLst>
          </p:cNvPr>
          <p:cNvSpPr/>
          <p:nvPr/>
        </p:nvSpPr>
        <p:spPr>
          <a:xfrm>
            <a:off x="7389773" y="4706851"/>
            <a:ext cx="4085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s-CO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software usa licencia GPL 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954BC61-F935-9240-84FD-C5F01F5A5F4D}"/>
              </a:ext>
            </a:extLst>
          </p:cNvPr>
          <p:cNvGrpSpPr/>
          <p:nvPr/>
        </p:nvGrpSpPr>
        <p:grpSpPr>
          <a:xfrm>
            <a:off x="4308230" y="2391095"/>
            <a:ext cx="3512013" cy="3336413"/>
            <a:chOff x="3841567" y="2200556"/>
            <a:chExt cx="4092605" cy="3887975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328ABC3F-F4DB-4149-A182-3EB5DFB78302}"/>
                </a:ext>
              </a:extLst>
            </p:cNvPr>
            <p:cNvSpPr/>
            <p:nvPr/>
          </p:nvSpPr>
          <p:spPr>
            <a:xfrm rot="5400000">
              <a:off x="6026655" y="3030739"/>
              <a:ext cx="526037" cy="190816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65935079-4560-EB43-AB8D-84BA3B48D850}"/>
                </a:ext>
              </a:extLst>
            </p:cNvPr>
            <p:cNvSpPr/>
            <p:nvPr/>
          </p:nvSpPr>
          <p:spPr>
            <a:xfrm rot="5400000">
              <a:off x="5977522" y="2976353"/>
              <a:ext cx="526037" cy="190816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89EE3BD6-5E7D-6B4D-BAE6-1D7CE8AAFB8C}"/>
                </a:ext>
              </a:extLst>
            </p:cNvPr>
            <p:cNvSpPr/>
            <p:nvPr/>
          </p:nvSpPr>
          <p:spPr>
            <a:xfrm rot="7629761">
              <a:off x="6730279" y="4399792"/>
              <a:ext cx="257830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38F0044-652C-494D-B64E-328A1B7584FF}"/>
                </a:ext>
              </a:extLst>
            </p:cNvPr>
            <p:cNvSpPr/>
            <p:nvPr/>
          </p:nvSpPr>
          <p:spPr>
            <a:xfrm rot="10800000">
              <a:off x="6675405" y="4174266"/>
              <a:ext cx="479394" cy="319386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B62C427-40CB-4742-B9EB-C8E78EE2997C}"/>
                </a:ext>
              </a:extLst>
            </p:cNvPr>
            <p:cNvSpPr/>
            <p:nvPr/>
          </p:nvSpPr>
          <p:spPr>
            <a:xfrm rot="7629761">
              <a:off x="6625903" y="3980414"/>
              <a:ext cx="601709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39FF09C-ECBE-C64C-A399-CE1B4D7BF839}"/>
                </a:ext>
              </a:extLst>
            </p:cNvPr>
            <p:cNvSpPr/>
            <p:nvPr/>
          </p:nvSpPr>
          <p:spPr>
            <a:xfrm rot="6490359">
              <a:off x="6582111" y="3740709"/>
              <a:ext cx="601709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314997F6-CA5C-3C41-A85A-C99B6A6937FD}"/>
                </a:ext>
              </a:extLst>
            </p:cNvPr>
            <p:cNvSpPr/>
            <p:nvPr/>
          </p:nvSpPr>
          <p:spPr>
            <a:xfrm rot="7629761">
              <a:off x="5616253" y="3545961"/>
              <a:ext cx="601709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F7EC7571-EC64-FA42-B600-45F047F677CC}"/>
                </a:ext>
              </a:extLst>
            </p:cNvPr>
            <p:cNvSpPr/>
            <p:nvPr/>
          </p:nvSpPr>
          <p:spPr>
            <a:xfrm rot="5400000">
              <a:off x="5918200" y="3262073"/>
              <a:ext cx="701039" cy="345440"/>
            </a:xfrm>
            <a:prstGeom prst="rect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A8C5A9E-E81C-0E48-9A6B-E31C73AE7BBA}"/>
                </a:ext>
              </a:extLst>
            </p:cNvPr>
            <p:cNvSpPr/>
            <p:nvPr/>
          </p:nvSpPr>
          <p:spPr>
            <a:xfrm>
              <a:off x="5181600" y="3911600"/>
              <a:ext cx="1891926" cy="701040"/>
            </a:xfrm>
            <a:prstGeom prst="rect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C23C858C-3DE1-B14C-BF19-77EDE623893C}"/>
                </a:ext>
              </a:extLst>
            </p:cNvPr>
            <p:cNvSpPr/>
            <p:nvPr/>
          </p:nvSpPr>
          <p:spPr>
            <a:xfrm rot="7629761">
              <a:off x="5781037" y="3386636"/>
              <a:ext cx="601709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E1596CB-1AA9-0444-B032-644425565129}"/>
                </a:ext>
              </a:extLst>
            </p:cNvPr>
            <p:cNvSpPr/>
            <p:nvPr/>
          </p:nvSpPr>
          <p:spPr>
            <a:xfrm rot="5400000">
              <a:off x="5837282" y="3629572"/>
              <a:ext cx="1094287" cy="1089388"/>
            </a:xfrm>
            <a:prstGeom prst="rect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B13C2B7-6298-C245-A904-DE302CD57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0938" y1="67105" x2="60938" y2="67105"/>
                          <a14:foregroundMark x1="62500" y1="66118" x2="64063" y2="65132"/>
                          <a14:foregroundMark x1="73364" y1="65205" x2="74688" y2="65132"/>
                          <a14:foregroundMark x1="62813" y1="65789" x2="64311" y2="65706"/>
                          <a14:foregroundMark x1="74688" y1="65132" x2="75000" y2="65132"/>
                          <a14:backgroundMark x1="42500" y1="50987" x2="61250" y2="55921"/>
                          <a14:backgroundMark x1="64968" y1="60940" x2="62813" y2="44408"/>
                          <a14:backgroundMark x1="62813" y1="44408" x2="57813" y2="32895"/>
                          <a14:backgroundMark x1="57813" y1="32895" x2="60000" y2="22039"/>
                          <a14:backgroundMark x1="39688" y1="47697" x2="44375" y2="48026"/>
                          <a14:backgroundMark x1="76250" y1="48355" x2="68438" y2="48355"/>
                          <a14:backgroundMark x1="66250" y1="62500" x2="75000" y2="6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1567" y="2200556"/>
              <a:ext cx="4092605" cy="3887975"/>
            </a:xfrm>
            <a:prstGeom prst="rect">
              <a:avLst/>
            </a:prstGeom>
          </p:spPr>
        </p:pic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66CAA5D1-FA70-294A-B135-9FD2EF7DDBE9}"/>
                </a:ext>
              </a:extLst>
            </p:cNvPr>
            <p:cNvSpPr/>
            <p:nvPr/>
          </p:nvSpPr>
          <p:spPr>
            <a:xfrm rot="7629761">
              <a:off x="5586242" y="3670656"/>
              <a:ext cx="601709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FD81B0CF-74C2-0F45-9579-8854241832BF}"/>
                </a:ext>
              </a:extLst>
            </p:cNvPr>
            <p:cNvSpPr/>
            <p:nvPr/>
          </p:nvSpPr>
          <p:spPr>
            <a:xfrm rot="7629761">
              <a:off x="5901415" y="3579519"/>
              <a:ext cx="52300" cy="35560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304F5E04-EE14-E841-B8BA-BCE609994A38}"/>
              </a:ext>
            </a:extLst>
          </p:cNvPr>
          <p:cNvSpPr/>
          <p:nvPr/>
        </p:nvSpPr>
        <p:spPr>
          <a:xfrm>
            <a:off x="509959" y="4614518"/>
            <a:ext cx="42652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s-CO" sz="15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 conectividad, velocidad y seguridad lo vuelven altamente apropiado.</a:t>
            </a:r>
          </a:p>
        </p:txBody>
      </p:sp>
    </p:spTree>
    <p:extLst>
      <p:ext uri="{BB962C8B-B14F-4D97-AF65-F5344CB8AC3E}">
        <p14:creationId xmlns:p14="http://schemas.microsoft.com/office/powerpoint/2010/main" val="10472582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120732C-4773-7F45-93A5-31A80C865EF3}"/>
              </a:ext>
            </a:extLst>
          </p:cNvPr>
          <p:cNvSpPr/>
          <p:nvPr/>
        </p:nvSpPr>
        <p:spPr>
          <a:xfrm>
            <a:off x="-8878" y="0"/>
            <a:ext cx="12200878" cy="6858000"/>
          </a:xfrm>
          <a:prstGeom prst="rect">
            <a:avLst/>
          </a:prstGeom>
          <a:solidFill>
            <a:srgbClr val="78AAC1"/>
          </a:solidFill>
          <a:ln>
            <a:solidFill>
              <a:srgbClr val="78A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BF6BFCD-B540-C34E-B5AD-C74E4B97E62B}"/>
              </a:ext>
            </a:extLst>
          </p:cNvPr>
          <p:cNvGrpSpPr/>
          <p:nvPr/>
        </p:nvGrpSpPr>
        <p:grpSpPr>
          <a:xfrm>
            <a:off x="686636" y="1291731"/>
            <a:ext cx="4225326" cy="4274538"/>
            <a:chOff x="2306320" y="3180080"/>
            <a:chExt cx="3169920" cy="320684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19389B0-8368-4445-B15F-EAE388003F67}"/>
                </a:ext>
              </a:extLst>
            </p:cNvPr>
            <p:cNvSpPr/>
            <p:nvPr/>
          </p:nvSpPr>
          <p:spPr>
            <a:xfrm>
              <a:off x="2403738" y="3291504"/>
              <a:ext cx="3007360" cy="293116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3F61FFD-FFD4-BA4E-A96D-6E35675D7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45" b="96378" l="9753" r="89973">
                          <a14:foregroundMark x1="18586" y1="47245" x2="53709" y2="38833"/>
                          <a14:foregroundMark x1="34066" y1="61972" x2="39835" y2="57746"/>
                          <a14:foregroundMark x1="41484" y1="70624" x2="36813" y2="23944"/>
                          <a14:foregroundMark x1="32830" y1="52515" x2="34615" y2="26559"/>
                          <a14:foregroundMark x1="29121" y1="35614" x2="33104" y2="23541"/>
                          <a14:foregroundMark x1="33104" y1="23541" x2="42308" y2="14889"/>
                          <a14:foregroundMark x1="42720" y1="15091" x2="46566" y2="11871"/>
                          <a14:foregroundMark x1="44780" y1="12676" x2="48077" y2="10865"/>
                          <a14:foregroundMark x1="42308" y1="62374" x2="46016" y2="72032"/>
                          <a14:foregroundMark x1="46016" y1="72032" x2="48901" y2="75453"/>
                          <a14:foregroundMark x1="46429" y1="62173" x2="46978" y2="57545"/>
                          <a14:foregroundMark x1="53846" y1="72435" x2="51511" y2="61972"/>
                          <a14:foregroundMark x1="51511" y1="61972" x2="46841" y2="53924"/>
                          <a14:foregroundMark x1="46841" y1="53924" x2="42720" y2="50101"/>
                          <a14:foregroundMark x1="52610" y1="60563" x2="50824" y2="57746"/>
                          <a14:foregroundMark x1="54533" y1="68612" x2="52885" y2="58551"/>
                          <a14:foregroundMark x1="52885" y1="58551" x2="50412" y2="54930"/>
                          <a14:foregroundMark x1="54945" y1="75252" x2="55769" y2="71630"/>
                          <a14:foregroundMark x1="49176" y1="78672" x2="49863" y2="81288"/>
                          <a14:foregroundMark x1="49313" y1="86318" x2="41758" y2="85915"/>
                          <a14:foregroundMark x1="41758" y1="85915" x2="32418" y2="79276"/>
                          <a14:foregroundMark x1="32418" y1="79276" x2="29258" y2="70423"/>
                          <a14:foregroundMark x1="29258" y1="70423" x2="25962" y2="52918"/>
                          <a14:foregroundMark x1="29258" y1="52918" x2="26099" y2="51308"/>
                          <a14:foregroundMark x1="50137" y1="91952" x2="54670" y2="89336"/>
                          <a14:foregroundMark x1="47253" y1="7445" x2="57692" y2="8249"/>
                          <a14:foregroundMark x1="46154" y1="96177" x2="51648" y2="96378"/>
                          <a14:backgroundMark x1="16071" y1="50101" x2="17308" y2="47284"/>
                          <a14:backgroundMark x1="17170" y1="48290" x2="17033" y2="47082"/>
                          <a14:backgroundMark x1="16896" y1="48290" x2="16896" y2="48290"/>
                          <a14:backgroundMark x1="16896" y1="48692" x2="17445" y2="49095"/>
                        </a14:backgroundRemoval>
                      </a14:imgEffect>
                    </a14:imgLayer>
                  </a14:imgProps>
                </a:ext>
              </a:extLst>
            </a:blip>
            <a:srcRect l="16823" t="2582" r="17569"/>
            <a:stretch/>
          </p:blipFill>
          <p:spPr>
            <a:xfrm>
              <a:off x="2306320" y="3180080"/>
              <a:ext cx="3169920" cy="3206840"/>
            </a:xfrm>
            <a:prstGeom prst="rect">
              <a:avLst/>
            </a:prstGeom>
          </p:spPr>
        </p:pic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1FDAA94-AF1A-104C-AE05-B9B734A99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0" b="98753" l="9744" r="89776">
                        <a14:foregroundMark x1="53195" y1="11227" x2="56709" y2="1040"/>
                        <a14:foregroundMark x1="42332" y1="90229" x2="42652" y2="98753"/>
                        <a14:foregroundMark x1="46486" y1="59459" x2="48882" y2="563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5299" y="767760"/>
            <a:ext cx="6941402" cy="5322480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0199D3D4-E236-F24B-A5EA-237ECC544666}"/>
              </a:ext>
            </a:extLst>
          </p:cNvPr>
          <p:cNvGrpSpPr/>
          <p:nvPr/>
        </p:nvGrpSpPr>
        <p:grpSpPr>
          <a:xfrm>
            <a:off x="7398809" y="1424279"/>
            <a:ext cx="4106555" cy="4009442"/>
            <a:chOff x="7426960" y="2756262"/>
            <a:chExt cx="3007360" cy="2936241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BE41453-E0CD-3C48-B021-8212A49C5DDE}"/>
                </a:ext>
              </a:extLst>
            </p:cNvPr>
            <p:cNvSpPr/>
            <p:nvPr/>
          </p:nvSpPr>
          <p:spPr>
            <a:xfrm>
              <a:off x="7426960" y="2756262"/>
              <a:ext cx="3007360" cy="2931160"/>
            </a:xfrm>
            <a:prstGeom prst="ellipse">
              <a:avLst/>
            </a:prstGeom>
            <a:solidFill>
              <a:srgbClr val="FDF9FF"/>
            </a:solidFill>
            <a:ln>
              <a:solidFill>
                <a:srgbClr val="FDF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E3771DE-D166-E644-B948-0A909DF4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16" b="89857" l="6512" r="94884">
                          <a14:foregroundMark x1="26395" y1="9734" x2="35581" y2="7787"/>
                          <a14:foregroundMark x1="35581" y1="7787" x2="43140" y2="11988"/>
                          <a14:foregroundMark x1="43140" y1="11988" x2="43140" y2="12090"/>
                          <a14:foregroundMark x1="32558" y1="8094" x2="40930" y2="5840"/>
                          <a14:foregroundMark x1="40930" y1="5840" x2="41047" y2="5840"/>
                          <a14:foregroundMark x1="40698" y1="4816" x2="37209" y2="5635"/>
                          <a14:foregroundMark x1="32326" y1="20594" x2="79651" y2="28791"/>
                          <a14:foregroundMark x1="79651" y1="28791" x2="94302" y2="39139"/>
                          <a14:foregroundMark x1="94302" y1="39139" x2="94884" y2="38934"/>
                          <a14:foregroundMark x1="35465" y1="52254" x2="62326" y2="36475"/>
                          <a14:foregroundMark x1="62326" y1="36475" x2="69535" y2="34836"/>
                          <a14:foregroundMark x1="57209" y1="42008" x2="56860" y2="32172"/>
                          <a14:foregroundMark x1="48140" y1="36475" x2="38372" y2="39242"/>
                          <a14:foregroundMark x1="38372" y1="39242" x2="38140" y2="39549"/>
                          <a14:foregroundMark x1="37209" y1="34836" x2="41047" y2="33197"/>
                          <a14:foregroundMark x1="80349" y1="37090" x2="85581" y2="36783"/>
                          <a14:foregroundMark x1="56744" y1="48258" x2="57442" y2="64549"/>
                          <a14:foregroundMark x1="8837" y1="83197" x2="6512" y2="74590"/>
                          <a14:foregroundMark x1="6512" y1="74590" x2="11279" y2="67520"/>
                          <a14:foregroundMark x1="11279" y1="67520" x2="13953" y2="66496"/>
                          <a14:foregroundMark x1="20581" y1="78279" x2="32674" y2="73566"/>
                          <a14:foregroundMark x1="49070" y1="57582" x2="45930" y2="67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51535" y="2761342"/>
              <a:ext cx="2582785" cy="293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7231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29FE0-1CCA-134C-B81B-3EF82E75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4277"/>
            <a:ext cx="7729728" cy="1188720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86A29D-723F-9246-BDD8-BCCD501E06E4}"/>
              </a:ext>
            </a:extLst>
          </p:cNvPr>
          <p:cNvSpPr txBox="1"/>
          <p:nvPr/>
        </p:nvSpPr>
        <p:spPr>
          <a:xfrm>
            <a:off x="2231136" y="546975"/>
            <a:ext cx="77297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Similitudes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A509E19-3CC2-B646-A895-ACD2B4624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55" b="96965" l="9585" r="89617">
                        <a14:foregroundMark x1="32109" y1="65655" x2="32748" y2="63419"/>
                        <a14:foregroundMark x1="44728" y1="44569" x2="47764" y2="44888"/>
                        <a14:foregroundMark x1="60383" y1="53195" x2="62620" y2="45847"/>
                        <a14:foregroundMark x1="67093" y1="32109" x2="70447" y2="12460"/>
                        <a14:foregroundMark x1="67732" y1="11502" x2="71885" y2="9425"/>
                        <a14:foregroundMark x1="71885" y1="19169" x2="70927" y2="21885"/>
                        <a14:foregroundMark x1="73323" y1="3674" x2="73323" y2="3674"/>
                        <a14:foregroundMark x1="80192" y1="7348" x2="80192" y2="7348"/>
                        <a14:foregroundMark x1="83387" y1="14537" x2="83387" y2="14537"/>
                        <a14:foregroundMark x1="81629" y1="22364" x2="81629" y2="22364"/>
                        <a14:foregroundMark x1="65974" y1="5112" x2="65974" y2="5112"/>
                        <a14:foregroundMark x1="59904" y1="9744" x2="59904" y2="9744"/>
                        <a14:foregroundMark x1="58466" y1="17252" x2="58466" y2="17252"/>
                        <a14:foregroundMark x1="60224" y1="22684" x2="60224" y2="22684"/>
                        <a14:foregroundMark x1="57668" y1="25399" x2="57668" y2="25399"/>
                        <a14:foregroundMark x1="55112" y1="26358" x2="55112" y2="26358"/>
                        <a14:foregroundMark x1="46486" y1="21885" x2="46486" y2="21885"/>
                        <a14:foregroundMark x1="57348" y1="50000" x2="61342" y2="49042"/>
                        <a14:foregroundMark x1="58307" y1="48403" x2="60224" y2="47444"/>
                        <a14:foregroundMark x1="58466" y1="47923" x2="60224" y2="46326"/>
                        <a14:foregroundMark x1="32428" y1="64377" x2="34345" y2="61022"/>
                        <a14:foregroundMark x1="33227" y1="64856" x2="34505" y2="61981"/>
                        <a14:foregroundMark x1="40575" y1="94249" x2="52556" y2="94888"/>
                        <a14:foregroundMark x1="38658" y1="96965" x2="35304" y2="94888"/>
                        <a14:foregroundMark x1="33227" y1="95367" x2="33227" y2="95367"/>
                        <a14:foregroundMark x1="33706" y1="96166" x2="33706" y2="96166"/>
                        <a14:foregroundMark x1="61981" y1="93770" x2="58466" y2="93770"/>
                        <a14:foregroundMark x1="61502" y1="93610" x2="55272" y2="93610"/>
                        <a14:foregroundMark x1="61821" y1="93770" x2="55272" y2="92652"/>
                      </a14:backgroundRemoval>
                    </a14:imgEffect>
                  </a14:imgLayer>
                </a14:imgProps>
              </a:ext>
            </a:extLst>
          </a:blip>
          <a:srcRect l="18998" r="8157"/>
          <a:stretch/>
        </p:blipFill>
        <p:spPr>
          <a:xfrm>
            <a:off x="8094133" y="1588886"/>
            <a:ext cx="3838223" cy="5269114"/>
          </a:xfrm>
          <a:prstGeom prst="rect">
            <a:avLst/>
          </a:prstGeom>
        </p:spPr>
      </p:pic>
      <p:pic>
        <p:nvPicPr>
          <p:cNvPr id="12" name="Imagen 11" descr="Imagen que contiene firmar, reloj&#10;&#10;Descripción generada automáticamente">
            <a:extLst>
              <a:ext uri="{FF2B5EF4-FFF2-40B4-BE49-F238E27FC236}">
                <a16:creationId xmlns:a16="http://schemas.microsoft.com/office/drawing/2014/main" id="{B8103035-3DA5-3440-8D1C-2E76FC1C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19" y="1721578"/>
            <a:ext cx="6965949" cy="464396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8984C2-AC7E-E74D-B77A-0B36C4F65657}"/>
              </a:ext>
            </a:extLst>
          </p:cNvPr>
          <p:cNvSpPr/>
          <p:nvPr/>
        </p:nvSpPr>
        <p:spPr>
          <a:xfrm>
            <a:off x="3140282" y="2920176"/>
            <a:ext cx="31366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CO" sz="2000" dirty="0">
                <a:solidFill>
                  <a:srgbClr val="0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 uso de tablas para almacenar datos, referencias a claves primarias y externas, así como a múltiples bases de datos en un único entorno o servidor.</a:t>
            </a:r>
            <a:endParaRPr lang="es-CO" dirty="0"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039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id="{7DE94DA3-7408-EA46-895A-ADC2EBDB1257}"/>
              </a:ext>
            </a:extLst>
          </p:cNvPr>
          <p:cNvSpPr/>
          <p:nvPr/>
        </p:nvSpPr>
        <p:spPr>
          <a:xfrm>
            <a:off x="9519271" y="2945703"/>
            <a:ext cx="1862667" cy="3498020"/>
          </a:xfrm>
          <a:prstGeom prst="roundRect">
            <a:avLst/>
          </a:prstGeom>
          <a:solidFill>
            <a:srgbClr val="9BB0B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9CF67B99-8531-D044-87E3-3C9AFF38C009}"/>
              </a:ext>
            </a:extLst>
          </p:cNvPr>
          <p:cNvSpPr/>
          <p:nvPr/>
        </p:nvSpPr>
        <p:spPr>
          <a:xfrm>
            <a:off x="5654683" y="2862081"/>
            <a:ext cx="1862667" cy="2057146"/>
          </a:xfrm>
          <a:prstGeom prst="roundRect">
            <a:avLst/>
          </a:prstGeom>
          <a:solidFill>
            <a:srgbClr val="9BB0B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16039C88-FF1D-9149-BD6B-5B6CD6E7C2E6}"/>
              </a:ext>
            </a:extLst>
          </p:cNvPr>
          <p:cNvSpPr/>
          <p:nvPr/>
        </p:nvSpPr>
        <p:spPr>
          <a:xfrm>
            <a:off x="1499026" y="2981714"/>
            <a:ext cx="2073295" cy="2995576"/>
          </a:xfrm>
          <a:prstGeom prst="roundRect">
            <a:avLst/>
          </a:prstGeom>
          <a:solidFill>
            <a:srgbClr val="9BB0B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929FE0-1CCA-134C-B81B-3EF82E75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4277"/>
            <a:ext cx="7729728" cy="1188720"/>
          </a:xfrm>
        </p:spPr>
        <p:txBody>
          <a:bodyPr/>
          <a:lstStyle/>
          <a:p>
            <a:r>
              <a:rPr lang="es-CO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86A29D-723F-9246-BDD8-BCCD501E06E4}"/>
              </a:ext>
            </a:extLst>
          </p:cNvPr>
          <p:cNvSpPr txBox="1"/>
          <p:nvPr/>
        </p:nvSpPr>
        <p:spPr>
          <a:xfrm>
            <a:off x="2231136" y="546975"/>
            <a:ext cx="77297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Tipos de Datos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8F382BA6-A8FC-774D-A0AE-F20788D26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AEBEA2B-973F-CD42-B3D4-E420061E9D7F}"/>
              </a:ext>
            </a:extLst>
          </p:cNvPr>
          <p:cNvSpPr/>
          <p:nvPr/>
        </p:nvSpPr>
        <p:spPr>
          <a:xfrm>
            <a:off x="1499027" y="4802228"/>
            <a:ext cx="25660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Double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Double Precision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Decimal, Numeric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0939357-7B47-3D4A-9509-C1A1F113D5C8}"/>
              </a:ext>
            </a:extLst>
          </p:cNvPr>
          <p:cNvSpPr/>
          <p:nvPr/>
        </p:nvSpPr>
        <p:spPr>
          <a:xfrm>
            <a:off x="1499027" y="3316245"/>
            <a:ext cx="157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TinyInt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SmallInt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MediumInt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AC8E60-4141-824F-8363-D7C0A9F79F13}"/>
              </a:ext>
            </a:extLst>
          </p:cNvPr>
          <p:cNvSpPr/>
          <p:nvPr/>
        </p:nvSpPr>
        <p:spPr>
          <a:xfrm>
            <a:off x="1499027" y="4088230"/>
            <a:ext cx="157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Int, Integer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BigInt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Float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347FDEC4-E5F9-C442-B258-A76DF354523E}"/>
              </a:ext>
            </a:extLst>
          </p:cNvPr>
          <p:cNvSpPr/>
          <p:nvPr/>
        </p:nvSpPr>
        <p:spPr>
          <a:xfrm>
            <a:off x="1101095" y="2396939"/>
            <a:ext cx="1862667" cy="930284"/>
          </a:xfrm>
          <a:prstGeom prst="roundRect">
            <a:avLst/>
          </a:prstGeom>
          <a:solidFill>
            <a:srgbClr val="D0D7D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42B40383-E9D3-6D44-B8D6-0754137063DA}"/>
              </a:ext>
            </a:extLst>
          </p:cNvPr>
          <p:cNvSpPr/>
          <p:nvPr/>
        </p:nvSpPr>
        <p:spPr>
          <a:xfrm>
            <a:off x="9149915" y="2396939"/>
            <a:ext cx="1862667" cy="930284"/>
          </a:xfrm>
          <a:prstGeom prst="roundRect">
            <a:avLst/>
          </a:prstGeom>
          <a:solidFill>
            <a:srgbClr val="D0D7D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3CBC6969-1ADF-CA46-BE50-F01BE7E0A5D2}"/>
              </a:ext>
            </a:extLst>
          </p:cNvPr>
          <p:cNvSpPr/>
          <p:nvPr/>
        </p:nvSpPr>
        <p:spPr>
          <a:xfrm>
            <a:off x="5204886" y="2396939"/>
            <a:ext cx="1862667" cy="930284"/>
          </a:xfrm>
          <a:prstGeom prst="roundRect">
            <a:avLst/>
          </a:prstGeom>
          <a:solidFill>
            <a:srgbClr val="D0D7D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862C48D-1264-4E43-A079-5872C991F589}"/>
              </a:ext>
            </a:extLst>
          </p:cNvPr>
          <p:cNvSpPr txBox="1"/>
          <p:nvPr/>
        </p:nvSpPr>
        <p:spPr>
          <a:xfrm>
            <a:off x="1179418" y="2661259"/>
            <a:ext cx="1706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Numericos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350C97E-9958-274B-8E6A-91A0BBBA3708}"/>
              </a:ext>
            </a:extLst>
          </p:cNvPr>
          <p:cNvSpPr txBox="1"/>
          <p:nvPr/>
        </p:nvSpPr>
        <p:spPr>
          <a:xfrm>
            <a:off x="5442015" y="2507371"/>
            <a:ext cx="1388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Fechas </a:t>
            </a:r>
          </a:p>
          <a:p>
            <a:pPr algn="ctr"/>
            <a:r>
              <a:rPr lang="es-CO" sz="2000" b="1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Horas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44F262E-F93D-684E-9B86-C07C30F08234}"/>
              </a:ext>
            </a:extLst>
          </p:cNvPr>
          <p:cNvSpPr/>
          <p:nvPr/>
        </p:nvSpPr>
        <p:spPr>
          <a:xfrm>
            <a:off x="9195428" y="2661259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b="1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Alfaumericos</a:t>
            </a:r>
            <a:endParaRPr lang="es-CO" sz="2000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86F5F96-5CA2-084B-ABC6-0AFCCB0D5BC2}"/>
              </a:ext>
            </a:extLst>
          </p:cNvPr>
          <p:cNvSpPr/>
          <p:nvPr/>
        </p:nvSpPr>
        <p:spPr>
          <a:xfrm>
            <a:off x="5303992" y="3411121"/>
            <a:ext cx="223016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Date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DateTime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TimeStamp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Year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3BD4CA4-0FD1-AF45-A323-2942D62B3502}"/>
              </a:ext>
            </a:extLst>
          </p:cNvPr>
          <p:cNvSpPr/>
          <p:nvPr/>
        </p:nvSpPr>
        <p:spPr>
          <a:xfrm>
            <a:off x="9166720" y="3327692"/>
            <a:ext cx="22209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Char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VarChar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TinyText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TinyBlob 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Blob 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Text  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MediumBlob 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Medium Text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LongBlob 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 Text 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Enum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O" altLang="es-CO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Set</a:t>
            </a:r>
            <a:endParaRPr lang="es-CO" sz="1600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601EDE51-6A2D-144D-94E5-EDB828FA1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06"/>
          <a:stretch/>
        </p:blipFill>
        <p:spPr>
          <a:xfrm>
            <a:off x="2460730" y="16116"/>
            <a:ext cx="3208688" cy="16564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43443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99C4220-7702-5E44-81DA-43D51758D5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78573"/>
                  </p:ext>
                </p:extLst>
              </p:nvPr>
            </p:nvGraphicFramePr>
            <p:xfrm>
              <a:off x="656211" y="1138753"/>
              <a:ext cx="10879578" cy="458049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108419">
                      <a:extLst>
                        <a:ext uri="{9D8B030D-6E8A-4147-A177-3AD203B41FA5}">
                          <a16:colId xmlns:a16="http://schemas.microsoft.com/office/drawing/2014/main" val="1207548425"/>
                        </a:ext>
                      </a:extLst>
                    </a:gridCol>
                    <a:gridCol w="2631873">
                      <a:extLst>
                        <a:ext uri="{9D8B030D-6E8A-4147-A177-3AD203B41FA5}">
                          <a16:colId xmlns:a16="http://schemas.microsoft.com/office/drawing/2014/main" val="2109359413"/>
                        </a:ext>
                      </a:extLst>
                    </a:gridCol>
                    <a:gridCol w="6139286">
                      <a:extLst>
                        <a:ext uri="{9D8B030D-6E8A-4147-A177-3AD203B41FA5}">
                          <a16:colId xmlns:a16="http://schemas.microsoft.com/office/drawing/2014/main" val="2399320279"/>
                        </a:ext>
                      </a:extLst>
                    </a:gridCol>
                  </a:tblGrid>
                  <a:tr h="4061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>
                              <a:solidFill>
                                <a:srgbClr val="FDF9FF"/>
                              </a:solidFill>
                            </a:rPr>
                            <a:t>Numericos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>
                              <a:solidFill>
                                <a:srgbClr val="FDF9FF"/>
                              </a:solidFill>
                            </a:rPr>
                            <a:t>Tamaño de Almacenamiento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>
                              <a:solidFill>
                                <a:srgbClr val="FDF9FF"/>
                              </a:solidFill>
                            </a:rPr>
                            <a:t>Ejemplos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58868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TinyInt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1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255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4499761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 SmallInt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2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65535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785652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MediumInt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3 B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a16777215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227158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Int, 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4 B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429.4967.295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435379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BigInt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8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18.446.744.073.709.551.615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7002910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4 ó 8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1.17549435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CO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s-CO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×</m:t>
                                  </m:r>
                                  <m:r>
                                    <a:rPr lang="es-ES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−38</m:t>
                                  </m:r>
                                </m:sup>
                              </m:sSup>
                            </m:oMath>
                          </a14:m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 </a:t>
                          </a:r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3.402823466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CO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s-CO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×</m:t>
                                  </m:r>
                                  <m:r>
                                    <a:rPr lang="es-ES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s-ES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r>
                            <a:rPr lang="es-CO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 </a:t>
                          </a:r>
                          <a:endParaRPr lang="es-CO" sz="1600" dirty="0">
                            <a:latin typeface="Ebrima" panose="02000000000000000000" pitchFamily="2" charset="0"/>
                            <a:ea typeface="Ebrima" panose="02000000000000000000" pitchFamily="2" charset="0"/>
                            <a:cs typeface="Ebrima" panose="02000000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4983960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Double, xReal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8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2.2250738585072014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CO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s-CO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×</m:t>
                                  </m:r>
                                  <m:r>
                                    <a:rPr lang="es-ES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8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−308</m:t>
                                  </m:r>
                                </m:sup>
                              </m:sSup>
                            </m:oMath>
                          </a14:m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 </a:t>
                          </a:r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 1.7976931348623157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CO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s-CO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×</m:t>
                                  </m:r>
                                  <m:r>
                                    <a:rPr lang="es-ES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600" b="0" i="1" kern="1200" dirty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−308</m:t>
                                  </m:r>
                                </m:sup>
                              </m:sSup>
                            </m:oMath>
                          </a14:m>
                          <a:r>
                            <a:rPr lang="es-CO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 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53566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Decimal(M,D)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M+2 B si D &gt; 0</a:t>
                          </a:r>
                        </a:p>
                        <a:p>
                          <a:pPr algn="ctr"/>
                          <a:r>
                            <a:rPr lang="es-CO" sz="1600" dirty="0"/>
                            <a:t>M+1 B si D = 0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Número en coma flotante desempaquetado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6968107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Numeric(M,D)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M+2 B si D &gt; 0</a:t>
                          </a:r>
                        </a:p>
                        <a:p>
                          <a:pPr algn="ctr"/>
                          <a:r>
                            <a:rPr lang="es-CO" sz="1600" dirty="0"/>
                            <a:t>M+1 B si D = 0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471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99C4220-7702-5E44-81DA-43D51758D5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78573"/>
                  </p:ext>
                </p:extLst>
              </p:nvPr>
            </p:nvGraphicFramePr>
            <p:xfrm>
              <a:off x="656211" y="1138753"/>
              <a:ext cx="10879578" cy="458049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108419">
                      <a:extLst>
                        <a:ext uri="{9D8B030D-6E8A-4147-A177-3AD203B41FA5}">
                          <a16:colId xmlns:a16="http://schemas.microsoft.com/office/drawing/2014/main" val="1207548425"/>
                        </a:ext>
                      </a:extLst>
                    </a:gridCol>
                    <a:gridCol w="2631873">
                      <a:extLst>
                        <a:ext uri="{9D8B030D-6E8A-4147-A177-3AD203B41FA5}">
                          <a16:colId xmlns:a16="http://schemas.microsoft.com/office/drawing/2014/main" val="2109359413"/>
                        </a:ext>
                      </a:extLst>
                    </a:gridCol>
                    <a:gridCol w="6139286">
                      <a:extLst>
                        <a:ext uri="{9D8B030D-6E8A-4147-A177-3AD203B41FA5}">
                          <a16:colId xmlns:a16="http://schemas.microsoft.com/office/drawing/2014/main" val="239932027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>
                              <a:solidFill>
                                <a:srgbClr val="FDF9FF"/>
                              </a:solidFill>
                            </a:rPr>
                            <a:t>Numericos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>
                              <a:solidFill>
                                <a:srgbClr val="FDF9FF"/>
                              </a:solidFill>
                            </a:rPr>
                            <a:t>Tamaño de Almacenamiento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>
                              <a:solidFill>
                                <a:srgbClr val="FDF9FF"/>
                              </a:solidFill>
                            </a:rPr>
                            <a:t>Ejemplos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DF9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58868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TinyInt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1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255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4499761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 SmallInt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2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65535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785652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MediumInt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3 B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a16777215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2271586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Int, 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4 B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429.4967.295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435379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BigInt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8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 a 18.446.744.073.709.551.615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7002910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4 ó 8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479" t="-646875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983960"/>
                      </a:ext>
                    </a:extLst>
                  </a:tr>
                  <a:tr h="406162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Double, xReal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8 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479" t="-746875" b="-3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53566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Decimal(M,D)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M+2 B si D &gt; 0</a:t>
                          </a:r>
                        </a:p>
                        <a:p>
                          <a:pPr algn="ctr"/>
                          <a:r>
                            <a:rPr lang="es-CO" sz="1600" dirty="0"/>
                            <a:t>M+1 B si D = 0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CO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Número en coma flotante desempaquetado</a:t>
                          </a:r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69681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CO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Ebrima" panose="02000000000000000000" pitchFamily="2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a:t>Numeric(M,D)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600" dirty="0"/>
                            <a:t>M+2 B si D &gt; 0</a:t>
                          </a:r>
                        </a:p>
                        <a:p>
                          <a:pPr algn="ctr"/>
                          <a:r>
                            <a:rPr lang="es-CO" sz="1600" dirty="0"/>
                            <a:t>M+1 B si D = 0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s-CO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47181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21973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DB9C79-F372-024A-8390-F22949E2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17015"/>
              </p:ext>
            </p:extLst>
          </p:nvPr>
        </p:nvGraphicFramePr>
        <p:xfrm>
          <a:off x="1800086" y="1346795"/>
          <a:ext cx="8591827" cy="416441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75959">
                  <a:extLst>
                    <a:ext uri="{9D8B030D-6E8A-4147-A177-3AD203B41FA5}">
                      <a16:colId xmlns:a16="http://schemas.microsoft.com/office/drawing/2014/main" val="1207548425"/>
                    </a:ext>
                  </a:extLst>
                </a:gridCol>
                <a:gridCol w="2425272">
                  <a:extLst>
                    <a:ext uri="{9D8B030D-6E8A-4147-A177-3AD203B41FA5}">
                      <a16:colId xmlns:a16="http://schemas.microsoft.com/office/drawing/2014/main" val="2109359413"/>
                    </a:ext>
                  </a:extLst>
                </a:gridCol>
                <a:gridCol w="4190596">
                  <a:extLst>
                    <a:ext uri="{9D8B030D-6E8A-4147-A177-3AD203B41FA5}">
                      <a16:colId xmlns:a16="http://schemas.microsoft.com/office/drawing/2014/main" val="3162173710"/>
                    </a:ext>
                  </a:extLst>
                </a:gridCol>
              </a:tblGrid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Alfanumericos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Tamaño de Almacenamiento</a:t>
                      </a:r>
                    </a:p>
                  </a:txBody>
                  <a:tcPr>
                    <a:lnL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FDF9FF"/>
                          </a:solidFill>
                        </a:rPr>
                        <a:t>Ejemplos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DF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88686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CHAR(n)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a 255 caracteres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761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VARCHAR(n)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n+1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a 255 caracteres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44025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TINYBLOB, </a:t>
                      </a:r>
                    </a:p>
                    <a:p>
                      <a:pPr algn="ctr"/>
                      <a:r>
                        <a:rPr lang="es-CO" sz="1400" dirty="0"/>
                        <a:t>TINYTEXT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Longitud+1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 caracteres máximos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856526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BLOB,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Longitud+2 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65535 caracteres máximos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71586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MEDIUMBLOB,</a:t>
                      </a:r>
                    </a:p>
                    <a:p>
                      <a:pPr algn="ctr"/>
                      <a:r>
                        <a:rPr lang="es-CO" sz="1400" dirty="0"/>
                        <a:t>MEDIUMTEXT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Longitud+3 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16.777.215 caracteres máximos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435379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LONGBLOB,</a:t>
                      </a:r>
                    </a:p>
                    <a:p>
                      <a:pPr algn="ctr"/>
                      <a:r>
                        <a:rPr lang="es-CO" sz="1400" dirty="0"/>
                        <a:t>LONG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Longitud+4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4.294.967.295 caracteres máximos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250610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ENUM(n,m)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1 ó 2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Hasta </a:t>
                      </a:r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65535 valores distintos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002910"/>
                  </a:ext>
                </a:extLst>
              </a:tr>
              <a:tr h="406162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SET(n,m)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1,2,3,4 ó 8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 valores máximos</a:t>
                      </a:r>
                      <a:endParaRPr lang="es-C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98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978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quete">
  <a:themeElements>
    <a:clrScheme name="Personalizados 3">
      <a:dk1>
        <a:srgbClr val="000000"/>
      </a:dk1>
      <a:lt1>
        <a:srgbClr val="BED7E1"/>
      </a:lt1>
      <a:dk2>
        <a:srgbClr val="8FA0A5"/>
      </a:dk2>
      <a:lt2>
        <a:srgbClr val="B9D4DB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{DBA39C10-374A-5A49-8CB9-3C0D97C0C219}tf10001120</Template>
  <TotalTime>1397</TotalTime>
  <Words>713</Words>
  <Application>Microsoft Macintosh PowerPoint</Application>
  <PresentationFormat>Panorámica</PresentationFormat>
  <Paragraphs>222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Courier New</vt:lpstr>
      <vt:lpstr>Desdemona</vt:lpstr>
      <vt:lpstr>Ebrima</vt:lpstr>
      <vt:lpstr>Gill Sans MT</vt:lpstr>
      <vt:lpstr>Impact</vt:lpstr>
      <vt:lpstr>Paquete</vt:lpstr>
      <vt:lpstr>Presentación de PowerPoint</vt:lpstr>
      <vt:lpstr> </vt:lpstr>
      <vt:lpstr>Presentación de PowerPoint</vt:lpstr>
      <vt:lpstr> </vt:lpstr>
      <vt:lpstr>Presentación de PowerPoint</vt:lpstr>
      <vt:lpstr> </vt:lpstr>
      <vt:lpstr> </vt:lpstr>
      <vt:lpstr>Presentación de PowerPoint</vt:lpstr>
      <vt:lpstr>Presentación de PowerPoint</vt:lpstr>
      <vt:lpstr>Presentación de PowerPoint</vt:lpstr>
      <vt:lpstr> </vt:lpstr>
      <vt:lpstr> </vt:lpstr>
      <vt:lpstr> </vt:lpstr>
      <vt:lpstr> </vt:lpstr>
      <vt:lpstr> </vt:lpstr>
      <vt:lpstr>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Liz Oriana Rodrigues Cruz</dc:creator>
  <cp:lastModifiedBy>Liz Oriana Rodrigues Cruz</cp:lastModifiedBy>
  <cp:revision>56</cp:revision>
  <dcterms:created xsi:type="dcterms:W3CDTF">2020-03-10T14:46:55Z</dcterms:created>
  <dcterms:modified xsi:type="dcterms:W3CDTF">2020-03-12T01:22:55Z</dcterms:modified>
</cp:coreProperties>
</file>